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87"/>
  </p:notesMasterIdLst>
  <p:sldIdLst>
    <p:sldId id="256" r:id="rId4"/>
    <p:sldId id="258" r:id="rId5"/>
    <p:sldId id="259" r:id="rId6"/>
    <p:sldId id="392" r:id="rId7"/>
    <p:sldId id="393" r:id="rId8"/>
    <p:sldId id="530" r:id="rId9"/>
    <p:sldId id="601" r:id="rId10"/>
    <p:sldId id="602" r:id="rId11"/>
    <p:sldId id="603" r:id="rId12"/>
    <p:sldId id="604" r:id="rId13"/>
    <p:sldId id="533" r:id="rId14"/>
    <p:sldId id="606" r:id="rId15"/>
    <p:sldId id="607" r:id="rId16"/>
    <p:sldId id="608" r:id="rId17"/>
    <p:sldId id="609" r:id="rId18"/>
    <p:sldId id="610" r:id="rId19"/>
    <p:sldId id="611" r:id="rId20"/>
    <p:sldId id="612" r:id="rId21"/>
    <p:sldId id="613" r:id="rId22"/>
    <p:sldId id="614" r:id="rId23"/>
    <p:sldId id="605" r:id="rId24"/>
    <p:sldId id="615" r:id="rId25"/>
    <p:sldId id="616" r:id="rId26"/>
    <p:sldId id="617" r:id="rId27"/>
    <p:sldId id="618" r:id="rId28"/>
    <p:sldId id="620" r:id="rId29"/>
    <p:sldId id="621" r:id="rId30"/>
    <p:sldId id="622" r:id="rId31"/>
    <p:sldId id="623" r:id="rId32"/>
    <p:sldId id="624" r:id="rId33"/>
    <p:sldId id="625" r:id="rId34"/>
    <p:sldId id="626" r:id="rId35"/>
    <p:sldId id="627" r:id="rId36"/>
    <p:sldId id="628" r:id="rId37"/>
    <p:sldId id="629" r:id="rId38"/>
    <p:sldId id="630" r:id="rId39"/>
    <p:sldId id="631" r:id="rId40"/>
    <p:sldId id="632" r:id="rId41"/>
    <p:sldId id="535" r:id="rId42"/>
    <p:sldId id="599" r:id="rId43"/>
    <p:sldId id="600" r:id="rId44"/>
    <p:sldId id="639" r:id="rId45"/>
    <p:sldId id="640" r:id="rId46"/>
    <p:sldId id="403" r:id="rId47"/>
    <p:sldId id="329" r:id="rId48"/>
    <p:sldId id="390" r:id="rId49"/>
    <p:sldId id="497" r:id="rId50"/>
    <p:sldId id="338" r:id="rId51"/>
    <p:sldId id="332" r:id="rId52"/>
    <p:sldId id="333" r:id="rId53"/>
    <p:sldId id="334" r:id="rId54"/>
    <p:sldId id="335" r:id="rId55"/>
    <p:sldId id="336" r:id="rId56"/>
    <p:sldId id="401" r:id="rId57"/>
    <p:sldId id="324" r:id="rId58"/>
    <p:sldId id="402" r:id="rId59"/>
    <p:sldId id="490" r:id="rId60"/>
    <p:sldId id="489" r:id="rId61"/>
    <p:sldId id="492" r:id="rId62"/>
    <p:sldId id="493" r:id="rId63"/>
    <p:sldId id="491" r:id="rId64"/>
    <p:sldId id="451" r:id="rId65"/>
    <p:sldId id="452" r:id="rId66"/>
    <p:sldId id="453" r:id="rId67"/>
    <p:sldId id="454" r:id="rId68"/>
    <p:sldId id="455" r:id="rId69"/>
    <p:sldId id="456" r:id="rId70"/>
    <p:sldId id="457" r:id="rId71"/>
    <p:sldId id="458" r:id="rId72"/>
    <p:sldId id="459" r:id="rId73"/>
    <p:sldId id="460" r:id="rId74"/>
    <p:sldId id="461" r:id="rId75"/>
    <p:sldId id="462" r:id="rId76"/>
    <p:sldId id="463" r:id="rId77"/>
    <p:sldId id="465" r:id="rId78"/>
    <p:sldId id="494" r:id="rId79"/>
    <p:sldId id="467" r:id="rId80"/>
    <p:sldId id="469" r:id="rId81"/>
    <p:sldId id="470" r:id="rId82"/>
    <p:sldId id="472" r:id="rId83"/>
    <p:sldId id="473" r:id="rId84"/>
    <p:sldId id="474" r:id="rId85"/>
    <p:sldId id="475" r:id="rId86"/>
    <p:sldId id="476" r:id="rId87"/>
    <p:sldId id="477" r:id="rId88"/>
    <p:sldId id="478" r:id="rId89"/>
    <p:sldId id="479" r:id="rId90"/>
    <p:sldId id="480" r:id="rId91"/>
    <p:sldId id="495" r:id="rId92"/>
    <p:sldId id="481" r:id="rId93"/>
    <p:sldId id="482" r:id="rId94"/>
    <p:sldId id="483" r:id="rId95"/>
    <p:sldId id="484" r:id="rId96"/>
    <p:sldId id="485" r:id="rId97"/>
    <p:sldId id="339" r:id="rId98"/>
    <p:sldId id="443" r:id="rId99"/>
    <p:sldId id="486" r:id="rId100"/>
    <p:sldId id="487" r:id="rId101"/>
    <p:sldId id="488" r:id="rId102"/>
    <p:sldId id="498" r:id="rId103"/>
    <p:sldId id="303" r:id="rId104"/>
    <p:sldId id="312" r:id="rId105"/>
    <p:sldId id="304" r:id="rId106"/>
    <p:sldId id="305" r:id="rId107"/>
    <p:sldId id="331" r:id="rId108"/>
    <p:sldId id="341" r:id="rId109"/>
    <p:sldId id="447" r:id="rId110"/>
    <p:sldId id="448" r:id="rId111"/>
    <p:sldId id="449" r:id="rId112"/>
    <p:sldId id="264" r:id="rId113"/>
    <p:sldId id="265" r:id="rId114"/>
    <p:sldId id="266" r:id="rId115"/>
    <p:sldId id="268" r:id="rId116"/>
    <p:sldId id="267" r:id="rId117"/>
    <p:sldId id="269" r:id="rId118"/>
    <p:sldId id="270" r:id="rId119"/>
    <p:sldId id="499" r:id="rId120"/>
    <p:sldId id="500" r:id="rId121"/>
    <p:sldId id="271" r:id="rId122"/>
    <p:sldId id="273" r:id="rId123"/>
    <p:sldId id="274" r:id="rId124"/>
    <p:sldId id="501" r:id="rId125"/>
    <p:sldId id="502" r:id="rId126"/>
    <p:sldId id="277" r:id="rId127"/>
    <p:sldId id="278" r:id="rId128"/>
    <p:sldId id="279" r:id="rId129"/>
    <p:sldId id="287" r:id="rId130"/>
    <p:sldId id="282" r:id="rId131"/>
    <p:sldId id="395" r:id="rId132"/>
    <p:sldId id="315" r:id="rId133"/>
    <p:sldId id="396" r:id="rId134"/>
    <p:sldId id="397" r:id="rId135"/>
    <p:sldId id="314" r:id="rId136"/>
    <p:sldId id="316" r:id="rId137"/>
    <p:sldId id="317" r:id="rId138"/>
    <p:sldId id="394" r:id="rId139"/>
    <p:sldId id="398" r:id="rId140"/>
    <p:sldId id="280" r:id="rId141"/>
    <p:sldId id="286" r:id="rId142"/>
    <p:sldId id="399" r:id="rId143"/>
    <p:sldId id="325" r:id="rId144"/>
    <p:sldId id="323" r:id="rId145"/>
    <p:sldId id="283" r:id="rId146"/>
    <p:sldId id="284" r:id="rId147"/>
    <p:sldId id="285" r:id="rId148"/>
    <p:sldId id="289" r:id="rId149"/>
    <p:sldId id="290" r:id="rId150"/>
    <p:sldId id="291" r:id="rId151"/>
    <p:sldId id="288" r:id="rId152"/>
    <p:sldId id="292" r:id="rId153"/>
    <p:sldId id="293" r:id="rId154"/>
    <p:sldId id="294" r:id="rId155"/>
    <p:sldId id="295" r:id="rId156"/>
    <p:sldId id="296" r:id="rId157"/>
    <p:sldId id="404" r:id="rId158"/>
    <p:sldId id="297" r:id="rId159"/>
    <p:sldId id="391" r:id="rId160"/>
    <p:sldId id="405" r:id="rId161"/>
    <p:sldId id="342" r:id="rId162"/>
    <p:sldId id="400" r:id="rId163"/>
    <p:sldId id="343" r:id="rId164"/>
    <p:sldId id="344" r:id="rId165"/>
    <p:sldId id="345" r:id="rId166"/>
    <p:sldId id="346" r:id="rId167"/>
    <p:sldId id="506" r:id="rId168"/>
    <p:sldId id="326" r:id="rId169"/>
    <p:sldId id="298" r:id="rId170"/>
    <p:sldId id="299" r:id="rId171"/>
    <p:sldId id="319" r:id="rId172"/>
    <p:sldId id="320" r:id="rId173"/>
    <p:sldId id="406" r:id="rId174"/>
    <p:sldId id="407" r:id="rId175"/>
    <p:sldId id="408" r:id="rId176"/>
    <p:sldId id="410" r:id="rId177"/>
    <p:sldId id="411" r:id="rId178"/>
    <p:sldId id="412" r:id="rId179"/>
    <p:sldId id="413" r:id="rId180"/>
    <p:sldId id="414" r:id="rId181"/>
    <p:sldId id="416" r:id="rId182"/>
    <p:sldId id="415" r:id="rId183"/>
    <p:sldId id="417" r:id="rId184"/>
    <p:sldId id="418" r:id="rId185"/>
    <p:sldId id="321" r:id="rId1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8A46"/>
    <a:srgbClr val="1C1613"/>
    <a:srgbClr val="FFFFFF"/>
    <a:srgbClr val="FFFE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1" autoAdjust="0"/>
    <p:restoredTop sz="85714" autoAdjust="0"/>
  </p:normalViewPr>
  <p:slideViewPr>
    <p:cSldViewPr>
      <p:cViewPr varScale="1">
        <p:scale>
          <a:sx n="58" d="100"/>
          <a:sy n="58" d="100"/>
        </p:scale>
        <p:origin x="153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slide" Target="slides/slide135.xml"/><Relationship Id="rId154" Type="http://schemas.openxmlformats.org/officeDocument/2006/relationships/slide" Target="slides/slide151.xml"/><Relationship Id="rId159" Type="http://schemas.openxmlformats.org/officeDocument/2006/relationships/slide" Target="slides/slide156.xml"/><Relationship Id="rId175" Type="http://schemas.openxmlformats.org/officeDocument/2006/relationships/slide" Target="slides/slide172.xml"/><Relationship Id="rId170" Type="http://schemas.openxmlformats.org/officeDocument/2006/relationships/slide" Target="slides/slide167.xml"/><Relationship Id="rId191" Type="http://schemas.openxmlformats.org/officeDocument/2006/relationships/theme" Target="theme/theme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144" Type="http://schemas.openxmlformats.org/officeDocument/2006/relationships/slide" Target="slides/slide141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65" Type="http://schemas.openxmlformats.org/officeDocument/2006/relationships/slide" Target="slides/slide162.xml"/><Relationship Id="rId181" Type="http://schemas.openxmlformats.org/officeDocument/2006/relationships/slide" Target="slides/slide178.xml"/><Relationship Id="rId186" Type="http://schemas.openxmlformats.org/officeDocument/2006/relationships/slide" Target="slides/slide183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slide" Target="slides/slide13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55" Type="http://schemas.openxmlformats.org/officeDocument/2006/relationships/slide" Target="slides/slide152.xml"/><Relationship Id="rId171" Type="http://schemas.openxmlformats.org/officeDocument/2006/relationships/slide" Target="slides/slide168.xml"/><Relationship Id="rId176" Type="http://schemas.openxmlformats.org/officeDocument/2006/relationships/slide" Target="slides/slide173.xml"/><Relationship Id="rId192" Type="http://schemas.openxmlformats.org/officeDocument/2006/relationships/tableStyles" Target="tableStyles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slide" Target="slides/slide163.xml"/><Relationship Id="rId182" Type="http://schemas.openxmlformats.org/officeDocument/2006/relationships/slide" Target="slides/slide179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0" Type="http://schemas.openxmlformats.org/officeDocument/2006/relationships/viewProps" Target="view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5T11:03:25.474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2887BF-C95E-49A3-989B-B21BDE6D8DE0}" type="doc">
      <dgm:prSet loTypeId="urn:microsoft.com/office/officeart/2005/8/layout/radial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92B267-47D9-4879-BD40-C75D5EACF19F}">
      <dgm:prSet phldrT="[Text]" custT="1"/>
      <dgm:spPr/>
      <dgm:t>
        <a:bodyPr/>
        <a:lstStyle/>
        <a:p>
          <a:r>
            <a:rPr lang="en-US" sz="2000" b="1" dirty="0"/>
            <a:t>Availability </a:t>
          </a:r>
        </a:p>
      </dgm:t>
    </dgm:pt>
    <dgm:pt modelId="{373578E7-91C6-4182-A782-D72648346278}" type="parTrans" cxnId="{4603AEBA-61A5-41B8-82EA-ED84544AEA0A}">
      <dgm:prSet/>
      <dgm:spPr/>
      <dgm:t>
        <a:bodyPr/>
        <a:lstStyle/>
        <a:p>
          <a:endParaRPr lang="en-US" sz="2000" b="1"/>
        </a:p>
      </dgm:t>
    </dgm:pt>
    <dgm:pt modelId="{49038AD9-1742-4279-9E98-3B35E6C56151}" type="sibTrans" cxnId="{4603AEBA-61A5-41B8-82EA-ED84544AEA0A}">
      <dgm:prSet/>
      <dgm:spPr/>
      <dgm:t>
        <a:bodyPr/>
        <a:lstStyle/>
        <a:p>
          <a:endParaRPr lang="en-US" sz="2000" b="1"/>
        </a:p>
      </dgm:t>
    </dgm:pt>
    <dgm:pt modelId="{BDE6EADE-74A5-4EDC-A787-5735082DF1B5}">
      <dgm:prSet phldrT="[Text]" custT="1"/>
      <dgm:spPr/>
      <dgm:t>
        <a:bodyPr/>
        <a:lstStyle/>
        <a:p>
          <a:r>
            <a:rPr lang="en-US" sz="2000" b="1" dirty="0"/>
            <a:t>Capacity </a:t>
          </a:r>
        </a:p>
      </dgm:t>
    </dgm:pt>
    <dgm:pt modelId="{9C28073C-18AB-4112-9C02-8C1FD3669B91}" type="parTrans" cxnId="{60DD8F0F-195E-4671-BE25-5A3D8D774D85}">
      <dgm:prSet/>
      <dgm:spPr/>
      <dgm:t>
        <a:bodyPr/>
        <a:lstStyle/>
        <a:p>
          <a:endParaRPr lang="en-US" sz="2000" b="1"/>
        </a:p>
      </dgm:t>
    </dgm:pt>
    <dgm:pt modelId="{FEDBC70F-15F1-4B3C-87E0-6421BC09D605}" type="sibTrans" cxnId="{60DD8F0F-195E-4671-BE25-5A3D8D774D85}">
      <dgm:prSet/>
      <dgm:spPr/>
      <dgm:t>
        <a:bodyPr/>
        <a:lstStyle/>
        <a:p>
          <a:endParaRPr lang="en-US" sz="2000" b="1"/>
        </a:p>
      </dgm:t>
    </dgm:pt>
    <dgm:pt modelId="{8D21E858-2811-403A-BA46-C62645DB3C2E}">
      <dgm:prSet phldrT="[Text]" custT="1"/>
      <dgm:spPr/>
      <dgm:t>
        <a:bodyPr/>
        <a:lstStyle/>
        <a:p>
          <a:r>
            <a:rPr lang="en-US" sz="2000" b="1" dirty="0"/>
            <a:t>Performance </a:t>
          </a:r>
        </a:p>
      </dgm:t>
    </dgm:pt>
    <dgm:pt modelId="{95865C7A-8190-49E8-A8E7-26024555489D}" type="parTrans" cxnId="{38B1F732-540C-4669-AAEA-03A020634018}">
      <dgm:prSet/>
      <dgm:spPr/>
      <dgm:t>
        <a:bodyPr/>
        <a:lstStyle/>
        <a:p>
          <a:endParaRPr lang="en-US" sz="2000" b="1"/>
        </a:p>
      </dgm:t>
    </dgm:pt>
    <dgm:pt modelId="{07421329-3C5F-49AD-94BA-3DDC90EEF3AD}" type="sibTrans" cxnId="{38B1F732-540C-4669-AAEA-03A020634018}">
      <dgm:prSet/>
      <dgm:spPr/>
      <dgm:t>
        <a:bodyPr/>
        <a:lstStyle/>
        <a:p>
          <a:endParaRPr lang="en-US" sz="2000" b="1"/>
        </a:p>
      </dgm:t>
    </dgm:pt>
    <dgm:pt modelId="{DC963DE8-DED1-43EE-85A3-F26A6BBC9AFD}">
      <dgm:prSet phldrT="[Text]" custT="1"/>
      <dgm:spPr/>
      <dgm:t>
        <a:bodyPr/>
        <a:lstStyle/>
        <a:p>
          <a:r>
            <a:rPr lang="en-US" sz="2000" b="1" dirty="0"/>
            <a:t>Usability</a:t>
          </a:r>
        </a:p>
      </dgm:t>
    </dgm:pt>
    <dgm:pt modelId="{A8952CF5-30E0-42AE-AFBA-6C3137485557}" type="parTrans" cxnId="{9C642BA2-073F-4977-AFC5-9159540143AF}">
      <dgm:prSet/>
      <dgm:spPr/>
      <dgm:t>
        <a:bodyPr/>
        <a:lstStyle/>
        <a:p>
          <a:endParaRPr lang="en-US" sz="2000" b="1"/>
        </a:p>
      </dgm:t>
    </dgm:pt>
    <dgm:pt modelId="{13166FF8-209E-4764-9DE8-D0AC501CAD99}" type="sibTrans" cxnId="{9C642BA2-073F-4977-AFC5-9159540143AF}">
      <dgm:prSet/>
      <dgm:spPr/>
      <dgm:t>
        <a:bodyPr/>
        <a:lstStyle/>
        <a:p>
          <a:endParaRPr lang="en-US" sz="2000" b="1"/>
        </a:p>
      </dgm:t>
    </dgm:pt>
    <dgm:pt modelId="{59284E3B-BBFC-4382-9C98-FC6D04642D61}">
      <dgm:prSet phldrT="[Text]" custT="1"/>
      <dgm:spPr/>
      <dgm:t>
        <a:bodyPr/>
        <a:lstStyle/>
        <a:p>
          <a:r>
            <a:rPr lang="en-US" sz="2000" b="1" dirty="0"/>
            <a:t>Fault</a:t>
          </a:r>
        </a:p>
        <a:p>
          <a:r>
            <a:rPr lang="en-US" sz="2000" b="1" dirty="0"/>
            <a:t>Tolerance</a:t>
          </a:r>
        </a:p>
      </dgm:t>
    </dgm:pt>
    <dgm:pt modelId="{7CEFE6DC-0CA6-49D4-99C2-F4DEBC890312}" type="parTrans" cxnId="{CAC423C1-D4BB-4C0F-B31C-455BC35D3D03}">
      <dgm:prSet/>
      <dgm:spPr/>
      <dgm:t>
        <a:bodyPr/>
        <a:lstStyle/>
        <a:p>
          <a:endParaRPr lang="en-US" sz="2000" b="1"/>
        </a:p>
      </dgm:t>
    </dgm:pt>
    <dgm:pt modelId="{21061FCC-FFE8-47C4-9F6C-5A7E88D100F4}" type="sibTrans" cxnId="{CAC423C1-D4BB-4C0F-B31C-455BC35D3D03}">
      <dgm:prSet/>
      <dgm:spPr/>
      <dgm:t>
        <a:bodyPr/>
        <a:lstStyle/>
        <a:p>
          <a:endParaRPr lang="en-US" sz="2000" b="1"/>
        </a:p>
      </dgm:t>
    </dgm:pt>
    <dgm:pt modelId="{0579B7E5-CBE3-40F6-A727-352E4DAD56CD}" type="pres">
      <dgm:prSet presAssocID="{D12887BF-C95E-49A3-989B-B21BDE6D8DE0}" presName="composite" presStyleCnt="0">
        <dgm:presLayoutVars>
          <dgm:chMax val="1"/>
          <dgm:dir/>
          <dgm:resizeHandles val="exact"/>
        </dgm:presLayoutVars>
      </dgm:prSet>
      <dgm:spPr/>
    </dgm:pt>
    <dgm:pt modelId="{6724177E-6785-42D0-AD24-92163930D0E9}" type="pres">
      <dgm:prSet presAssocID="{D12887BF-C95E-49A3-989B-B21BDE6D8DE0}" presName="radial" presStyleCnt="0">
        <dgm:presLayoutVars>
          <dgm:animLvl val="ctr"/>
        </dgm:presLayoutVars>
      </dgm:prSet>
      <dgm:spPr/>
    </dgm:pt>
    <dgm:pt modelId="{F4DA2AF0-A5CE-457C-9D67-8CBB20792E57}" type="pres">
      <dgm:prSet presAssocID="{C292B267-47D9-4879-BD40-C75D5EACF19F}" presName="centerShape" presStyleLbl="vennNode1" presStyleIdx="0" presStyleCnt="5"/>
      <dgm:spPr/>
    </dgm:pt>
    <dgm:pt modelId="{31AE0270-A270-48A3-BAD6-5A68E61298C7}" type="pres">
      <dgm:prSet presAssocID="{BDE6EADE-74A5-4EDC-A787-5735082DF1B5}" presName="node" presStyleLbl="vennNode1" presStyleIdx="1" presStyleCnt="5" custScaleX="138885" custScaleY="90076">
        <dgm:presLayoutVars>
          <dgm:bulletEnabled val="1"/>
        </dgm:presLayoutVars>
      </dgm:prSet>
      <dgm:spPr/>
    </dgm:pt>
    <dgm:pt modelId="{F1056910-AE41-46B6-9F48-A9129E320AA6}" type="pres">
      <dgm:prSet presAssocID="{8D21E858-2811-403A-BA46-C62645DB3C2E}" presName="node" presStyleLbl="vennNode1" presStyleIdx="2" presStyleCnt="5" custScaleX="145861" custScaleY="90076">
        <dgm:presLayoutVars>
          <dgm:bulletEnabled val="1"/>
        </dgm:presLayoutVars>
      </dgm:prSet>
      <dgm:spPr/>
    </dgm:pt>
    <dgm:pt modelId="{1EC35A0A-689E-45FC-8C07-0C3CEFACC772}" type="pres">
      <dgm:prSet presAssocID="{DC963DE8-DED1-43EE-85A3-F26A6BBC9AFD}" presName="node" presStyleLbl="vennNode1" presStyleIdx="3" presStyleCnt="5" custScaleX="138885" custScaleY="90076">
        <dgm:presLayoutVars>
          <dgm:bulletEnabled val="1"/>
        </dgm:presLayoutVars>
      </dgm:prSet>
      <dgm:spPr/>
    </dgm:pt>
    <dgm:pt modelId="{49D37712-CF75-41E1-A6D0-E6DFF9844D4D}" type="pres">
      <dgm:prSet presAssocID="{59284E3B-BBFC-4382-9C98-FC6D04642D61}" presName="node" presStyleLbl="vennNode1" presStyleIdx="4" presStyleCnt="5" custScaleX="138885" custScaleY="90076">
        <dgm:presLayoutVars>
          <dgm:bulletEnabled val="1"/>
        </dgm:presLayoutVars>
      </dgm:prSet>
      <dgm:spPr/>
    </dgm:pt>
  </dgm:ptLst>
  <dgm:cxnLst>
    <dgm:cxn modelId="{7AD92203-5A6E-4397-BCE8-FE1F71ABD08C}" type="presOf" srcId="{C292B267-47D9-4879-BD40-C75D5EACF19F}" destId="{F4DA2AF0-A5CE-457C-9D67-8CBB20792E57}" srcOrd="0" destOrd="0" presId="urn:microsoft.com/office/officeart/2005/8/layout/radial3"/>
    <dgm:cxn modelId="{60DD8F0F-195E-4671-BE25-5A3D8D774D85}" srcId="{C292B267-47D9-4879-BD40-C75D5EACF19F}" destId="{BDE6EADE-74A5-4EDC-A787-5735082DF1B5}" srcOrd="0" destOrd="0" parTransId="{9C28073C-18AB-4112-9C02-8C1FD3669B91}" sibTransId="{FEDBC70F-15F1-4B3C-87E0-6421BC09D605}"/>
    <dgm:cxn modelId="{2D5D8914-2ADE-4E65-9685-0D183C64C173}" type="presOf" srcId="{59284E3B-BBFC-4382-9C98-FC6D04642D61}" destId="{49D37712-CF75-41E1-A6D0-E6DFF9844D4D}" srcOrd="0" destOrd="0" presId="urn:microsoft.com/office/officeart/2005/8/layout/radial3"/>
    <dgm:cxn modelId="{38B1F732-540C-4669-AAEA-03A020634018}" srcId="{C292B267-47D9-4879-BD40-C75D5EACF19F}" destId="{8D21E858-2811-403A-BA46-C62645DB3C2E}" srcOrd="1" destOrd="0" parTransId="{95865C7A-8190-49E8-A8E7-26024555489D}" sibTransId="{07421329-3C5F-49AD-94BA-3DDC90EEF3AD}"/>
    <dgm:cxn modelId="{9EE14F51-DBC4-482C-B947-4884DC92F277}" type="presOf" srcId="{D12887BF-C95E-49A3-989B-B21BDE6D8DE0}" destId="{0579B7E5-CBE3-40F6-A727-352E4DAD56CD}" srcOrd="0" destOrd="0" presId="urn:microsoft.com/office/officeart/2005/8/layout/radial3"/>
    <dgm:cxn modelId="{8F01CA82-A297-46D8-B9F7-2F54C94BFE66}" type="presOf" srcId="{BDE6EADE-74A5-4EDC-A787-5735082DF1B5}" destId="{31AE0270-A270-48A3-BAD6-5A68E61298C7}" srcOrd="0" destOrd="0" presId="urn:microsoft.com/office/officeart/2005/8/layout/radial3"/>
    <dgm:cxn modelId="{9C642BA2-073F-4977-AFC5-9159540143AF}" srcId="{C292B267-47D9-4879-BD40-C75D5EACF19F}" destId="{DC963DE8-DED1-43EE-85A3-F26A6BBC9AFD}" srcOrd="2" destOrd="0" parTransId="{A8952CF5-30E0-42AE-AFBA-6C3137485557}" sibTransId="{13166FF8-209E-4764-9DE8-D0AC501CAD99}"/>
    <dgm:cxn modelId="{4603AEBA-61A5-41B8-82EA-ED84544AEA0A}" srcId="{D12887BF-C95E-49A3-989B-B21BDE6D8DE0}" destId="{C292B267-47D9-4879-BD40-C75D5EACF19F}" srcOrd="0" destOrd="0" parTransId="{373578E7-91C6-4182-A782-D72648346278}" sibTransId="{49038AD9-1742-4279-9E98-3B35E6C56151}"/>
    <dgm:cxn modelId="{03B5EEBD-2332-4AF9-8B2A-CCC32504CDBE}" type="presOf" srcId="{8D21E858-2811-403A-BA46-C62645DB3C2E}" destId="{F1056910-AE41-46B6-9F48-A9129E320AA6}" srcOrd="0" destOrd="0" presId="urn:microsoft.com/office/officeart/2005/8/layout/radial3"/>
    <dgm:cxn modelId="{CAC423C1-D4BB-4C0F-B31C-455BC35D3D03}" srcId="{C292B267-47D9-4879-BD40-C75D5EACF19F}" destId="{59284E3B-BBFC-4382-9C98-FC6D04642D61}" srcOrd="3" destOrd="0" parTransId="{7CEFE6DC-0CA6-49D4-99C2-F4DEBC890312}" sibTransId="{21061FCC-FFE8-47C4-9F6C-5A7E88D100F4}"/>
    <dgm:cxn modelId="{CEFC52CE-5494-4F47-9ABB-8CA22C8D8985}" type="presOf" srcId="{DC963DE8-DED1-43EE-85A3-F26A6BBC9AFD}" destId="{1EC35A0A-689E-45FC-8C07-0C3CEFACC772}" srcOrd="0" destOrd="0" presId="urn:microsoft.com/office/officeart/2005/8/layout/radial3"/>
    <dgm:cxn modelId="{96D45A15-F820-4B90-9EE0-A59FDFA0728E}" type="presParOf" srcId="{0579B7E5-CBE3-40F6-A727-352E4DAD56CD}" destId="{6724177E-6785-42D0-AD24-92163930D0E9}" srcOrd="0" destOrd="0" presId="urn:microsoft.com/office/officeart/2005/8/layout/radial3"/>
    <dgm:cxn modelId="{6AF4BB91-18EE-4AAF-9E7B-4EE8708889D3}" type="presParOf" srcId="{6724177E-6785-42D0-AD24-92163930D0E9}" destId="{F4DA2AF0-A5CE-457C-9D67-8CBB20792E57}" srcOrd="0" destOrd="0" presId="urn:microsoft.com/office/officeart/2005/8/layout/radial3"/>
    <dgm:cxn modelId="{3ED9C701-C00E-434B-A941-BAB849062A17}" type="presParOf" srcId="{6724177E-6785-42D0-AD24-92163930D0E9}" destId="{31AE0270-A270-48A3-BAD6-5A68E61298C7}" srcOrd="1" destOrd="0" presId="urn:microsoft.com/office/officeart/2005/8/layout/radial3"/>
    <dgm:cxn modelId="{14BF7E19-5996-4785-95A1-78B86AE21AF0}" type="presParOf" srcId="{6724177E-6785-42D0-AD24-92163930D0E9}" destId="{F1056910-AE41-46B6-9F48-A9129E320AA6}" srcOrd="2" destOrd="0" presId="urn:microsoft.com/office/officeart/2005/8/layout/radial3"/>
    <dgm:cxn modelId="{2EAF96CC-883A-48A3-AD09-7454604FF8A5}" type="presParOf" srcId="{6724177E-6785-42D0-AD24-92163930D0E9}" destId="{1EC35A0A-689E-45FC-8C07-0C3CEFACC772}" srcOrd="3" destOrd="0" presId="urn:microsoft.com/office/officeart/2005/8/layout/radial3"/>
    <dgm:cxn modelId="{3E650656-1C00-43CE-A417-1EAB322DB2A8}" type="presParOf" srcId="{6724177E-6785-42D0-AD24-92163930D0E9}" destId="{49D37712-CF75-41E1-A6D0-E6DFF9844D4D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04216C-0CBD-4A72-A618-F50BB02F0A2F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EB967CC-7FCA-4922-AE1B-FADC6530D6D5}">
      <dgm:prSet phldrT="[Text]"/>
      <dgm:spPr/>
      <dgm:t>
        <a:bodyPr/>
        <a:lstStyle/>
        <a:p>
          <a:r>
            <a:rPr lang="en-US" b="1" dirty="0"/>
            <a:t>Low</a:t>
          </a:r>
        </a:p>
      </dgm:t>
    </dgm:pt>
    <dgm:pt modelId="{84E60DC1-FC92-4411-A4A6-EAA2D7227941}" type="parTrans" cxnId="{C665F7B2-1962-4078-BC58-15BA92217870}">
      <dgm:prSet/>
      <dgm:spPr/>
      <dgm:t>
        <a:bodyPr/>
        <a:lstStyle/>
        <a:p>
          <a:endParaRPr lang="en-US"/>
        </a:p>
      </dgm:t>
    </dgm:pt>
    <dgm:pt modelId="{056187A6-C120-4080-9D5D-8C04F089D400}" type="sibTrans" cxnId="{C665F7B2-1962-4078-BC58-15BA92217870}">
      <dgm:prSet/>
      <dgm:spPr/>
      <dgm:t>
        <a:bodyPr/>
        <a:lstStyle/>
        <a:p>
          <a:endParaRPr lang="en-US"/>
        </a:p>
      </dgm:t>
    </dgm:pt>
    <dgm:pt modelId="{1BB3CBB4-C20B-44A1-BA9E-6D46AFEEAC39}">
      <dgm:prSet phldrT="[Text]"/>
      <dgm:spPr/>
      <dgm:t>
        <a:bodyPr/>
        <a:lstStyle/>
        <a:p>
          <a:r>
            <a:rPr lang="en-US" dirty="0"/>
            <a:t>Effectiveness of the organization’s functions </a:t>
          </a:r>
          <a:r>
            <a:rPr lang="en-US" i="1" dirty="0">
              <a:solidFill>
                <a:srgbClr val="0070C0"/>
              </a:solidFill>
            </a:rPr>
            <a:t>are noticeably reduced</a:t>
          </a:r>
        </a:p>
      </dgm:t>
    </dgm:pt>
    <dgm:pt modelId="{31476151-9811-4DAE-A0BA-1250A54434D5}" type="parTrans" cxnId="{EBCE6BC0-5E24-42FA-9CE8-8AB4C953F3A9}">
      <dgm:prSet/>
      <dgm:spPr/>
      <dgm:t>
        <a:bodyPr/>
        <a:lstStyle/>
        <a:p>
          <a:endParaRPr lang="en-US"/>
        </a:p>
      </dgm:t>
    </dgm:pt>
    <dgm:pt modelId="{3F5539FE-D487-464B-B2D5-1D407981B0B6}" type="sibTrans" cxnId="{EBCE6BC0-5E24-42FA-9CE8-8AB4C953F3A9}">
      <dgm:prSet/>
      <dgm:spPr/>
      <dgm:t>
        <a:bodyPr/>
        <a:lstStyle/>
        <a:p>
          <a:endParaRPr lang="en-US"/>
        </a:p>
      </dgm:t>
    </dgm:pt>
    <dgm:pt modelId="{FCF4BBD7-A152-4415-9D01-D92277698149}">
      <dgm:prSet phldrT="[Text]"/>
      <dgm:spPr/>
      <dgm:t>
        <a:bodyPr/>
        <a:lstStyle/>
        <a:p>
          <a:r>
            <a:rPr lang="en-US" dirty="0"/>
            <a:t>Result in </a:t>
          </a:r>
          <a:r>
            <a:rPr lang="en-US" i="1" dirty="0">
              <a:solidFill>
                <a:srgbClr val="0070C0"/>
              </a:solidFill>
            </a:rPr>
            <a:t>minor damage to organizational assets</a:t>
          </a:r>
        </a:p>
      </dgm:t>
    </dgm:pt>
    <dgm:pt modelId="{341739AB-18B8-4C37-8E94-EF4EFBF51185}" type="parTrans" cxnId="{87BD0C4A-8BCE-4B22-BC81-0A921992ACD3}">
      <dgm:prSet/>
      <dgm:spPr/>
      <dgm:t>
        <a:bodyPr/>
        <a:lstStyle/>
        <a:p>
          <a:endParaRPr lang="en-US"/>
        </a:p>
      </dgm:t>
    </dgm:pt>
    <dgm:pt modelId="{7F3627A5-959F-4669-8081-EC7F86849092}" type="sibTrans" cxnId="{87BD0C4A-8BCE-4B22-BC81-0A921992ACD3}">
      <dgm:prSet/>
      <dgm:spPr/>
      <dgm:t>
        <a:bodyPr/>
        <a:lstStyle/>
        <a:p>
          <a:endParaRPr lang="en-US"/>
        </a:p>
      </dgm:t>
    </dgm:pt>
    <dgm:pt modelId="{05E700AD-4A6F-4ABB-BB7A-BFD85C0DA9D8}">
      <dgm:prSet phldrT="[Text]"/>
      <dgm:spPr/>
      <dgm:t>
        <a:bodyPr/>
        <a:lstStyle/>
        <a:p>
          <a:r>
            <a:rPr lang="en-US" b="1" dirty="0"/>
            <a:t>Moderate</a:t>
          </a:r>
        </a:p>
      </dgm:t>
    </dgm:pt>
    <dgm:pt modelId="{A317D0AF-F4EA-4B63-AC91-7E5D174ACF42}" type="parTrans" cxnId="{A2CF8017-BAA1-4335-99FE-8D27FA1B11B0}">
      <dgm:prSet/>
      <dgm:spPr/>
      <dgm:t>
        <a:bodyPr/>
        <a:lstStyle/>
        <a:p>
          <a:endParaRPr lang="en-US"/>
        </a:p>
      </dgm:t>
    </dgm:pt>
    <dgm:pt modelId="{17B449B4-F783-4BF0-92E3-5778FBF8A033}" type="sibTrans" cxnId="{A2CF8017-BAA1-4335-99FE-8D27FA1B11B0}">
      <dgm:prSet/>
      <dgm:spPr/>
      <dgm:t>
        <a:bodyPr/>
        <a:lstStyle/>
        <a:p>
          <a:endParaRPr lang="en-US"/>
        </a:p>
      </dgm:t>
    </dgm:pt>
    <dgm:pt modelId="{DC520036-8720-4A91-88C7-A45AB7D7AE89}">
      <dgm:prSet phldrT="[Text]"/>
      <dgm:spPr/>
      <dgm:t>
        <a:bodyPr/>
        <a:lstStyle/>
        <a:p>
          <a:r>
            <a:rPr lang="en-US" dirty="0"/>
            <a:t>Effectiveness of the organization’s functions </a:t>
          </a:r>
          <a:r>
            <a:rPr lang="en-US" i="1" dirty="0">
              <a:solidFill>
                <a:srgbClr val="0070C0"/>
              </a:solidFill>
            </a:rPr>
            <a:t>are significantly reduced</a:t>
          </a:r>
        </a:p>
      </dgm:t>
    </dgm:pt>
    <dgm:pt modelId="{55962BCE-01CD-446F-B3F6-E3ACEC122289}" type="parTrans" cxnId="{98DDB98D-707C-4719-94C9-A5134DB7219B}">
      <dgm:prSet/>
      <dgm:spPr/>
      <dgm:t>
        <a:bodyPr/>
        <a:lstStyle/>
        <a:p>
          <a:endParaRPr lang="en-US"/>
        </a:p>
      </dgm:t>
    </dgm:pt>
    <dgm:pt modelId="{292AC07D-CF2E-4563-AB45-A4D632701A2D}" type="sibTrans" cxnId="{98DDB98D-707C-4719-94C9-A5134DB7219B}">
      <dgm:prSet/>
      <dgm:spPr/>
      <dgm:t>
        <a:bodyPr/>
        <a:lstStyle/>
        <a:p>
          <a:endParaRPr lang="en-US"/>
        </a:p>
      </dgm:t>
    </dgm:pt>
    <dgm:pt modelId="{1901953A-1573-47A9-A07A-DAE791BEF5C6}">
      <dgm:prSet phldrT="[Text]"/>
      <dgm:spPr/>
      <dgm:t>
        <a:bodyPr/>
        <a:lstStyle/>
        <a:p>
          <a:r>
            <a:rPr lang="en-US" dirty="0"/>
            <a:t>Result in </a:t>
          </a:r>
          <a:r>
            <a:rPr lang="en-US" i="1" dirty="0">
              <a:solidFill>
                <a:srgbClr val="0070C0"/>
              </a:solidFill>
            </a:rPr>
            <a:t>significant damage to organizational assets</a:t>
          </a:r>
        </a:p>
      </dgm:t>
    </dgm:pt>
    <dgm:pt modelId="{BE274EBC-3671-45FE-ACAE-E90EE8CEA55F}" type="parTrans" cxnId="{B0C44304-435D-4AF7-857F-EDD12DB91F3F}">
      <dgm:prSet/>
      <dgm:spPr/>
      <dgm:t>
        <a:bodyPr/>
        <a:lstStyle/>
        <a:p>
          <a:endParaRPr lang="en-US"/>
        </a:p>
      </dgm:t>
    </dgm:pt>
    <dgm:pt modelId="{3424975C-2B28-442E-9E53-D0452C9D2B84}" type="sibTrans" cxnId="{B0C44304-435D-4AF7-857F-EDD12DB91F3F}">
      <dgm:prSet/>
      <dgm:spPr/>
      <dgm:t>
        <a:bodyPr/>
        <a:lstStyle/>
        <a:p>
          <a:endParaRPr lang="en-US"/>
        </a:p>
      </dgm:t>
    </dgm:pt>
    <dgm:pt modelId="{C7E7D426-27EE-4867-8259-41AC5BA82509}">
      <dgm:prSet phldrT="[Text]"/>
      <dgm:spPr/>
      <dgm:t>
        <a:bodyPr/>
        <a:lstStyle/>
        <a:p>
          <a:r>
            <a:rPr lang="en-US" b="1" dirty="0"/>
            <a:t>High</a:t>
          </a:r>
        </a:p>
      </dgm:t>
    </dgm:pt>
    <dgm:pt modelId="{E2141340-9A49-45B9-A66D-AE9873638D58}" type="parTrans" cxnId="{91725E87-839C-4401-B1D1-EA6845A39CC3}">
      <dgm:prSet/>
      <dgm:spPr/>
      <dgm:t>
        <a:bodyPr/>
        <a:lstStyle/>
        <a:p>
          <a:endParaRPr lang="en-US"/>
        </a:p>
      </dgm:t>
    </dgm:pt>
    <dgm:pt modelId="{7EBFB8F5-5306-4007-8DEB-4FE4E38929DD}" type="sibTrans" cxnId="{91725E87-839C-4401-B1D1-EA6845A39CC3}">
      <dgm:prSet/>
      <dgm:spPr/>
      <dgm:t>
        <a:bodyPr/>
        <a:lstStyle/>
        <a:p>
          <a:endParaRPr lang="en-US"/>
        </a:p>
      </dgm:t>
    </dgm:pt>
    <dgm:pt modelId="{5E3194E3-5587-4719-B8CF-6BF5BF0AE90E}">
      <dgm:prSet phldrT="[Text]"/>
      <dgm:spPr/>
      <dgm:t>
        <a:bodyPr/>
        <a:lstStyle/>
        <a:p>
          <a:r>
            <a:rPr lang="en-US" dirty="0"/>
            <a:t>Organization is </a:t>
          </a:r>
          <a:r>
            <a:rPr lang="en-US" i="1" dirty="0">
              <a:solidFill>
                <a:srgbClr val="0070C0"/>
              </a:solidFill>
            </a:rPr>
            <a:t>not able to perform its primary functions</a:t>
          </a:r>
        </a:p>
      </dgm:t>
    </dgm:pt>
    <dgm:pt modelId="{4B6591E9-48FA-4D9C-B8FB-EF78201B8FA7}" type="parTrans" cxnId="{AFD1013B-C020-4B1A-A44D-E077A1905543}">
      <dgm:prSet/>
      <dgm:spPr/>
      <dgm:t>
        <a:bodyPr/>
        <a:lstStyle/>
        <a:p>
          <a:endParaRPr lang="en-US"/>
        </a:p>
      </dgm:t>
    </dgm:pt>
    <dgm:pt modelId="{40AD8D45-67BB-4F3B-AF67-3CC3D94B43CF}" type="sibTrans" cxnId="{AFD1013B-C020-4B1A-A44D-E077A1905543}">
      <dgm:prSet/>
      <dgm:spPr/>
      <dgm:t>
        <a:bodyPr/>
        <a:lstStyle/>
        <a:p>
          <a:endParaRPr lang="en-US"/>
        </a:p>
      </dgm:t>
    </dgm:pt>
    <dgm:pt modelId="{EFE424A8-5769-4A20-A1CE-489FC91D5FB2}">
      <dgm:prSet phldrT="[Text]"/>
      <dgm:spPr/>
      <dgm:t>
        <a:bodyPr/>
        <a:lstStyle/>
        <a:p>
          <a:r>
            <a:rPr lang="en-US" dirty="0"/>
            <a:t>Result in </a:t>
          </a:r>
          <a:r>
            <a:rPr lang="en-US" i="1" dirty="0">
              <a:solidFill>
                <a:srgbClr val="0070C0"/>
              </a:solidFill>
            </a:rPr>
            <a:t>major damage to organizational assets</a:t>
          </a:r>
        </a:p>
      </dgm:t>
    </dgm:pt>
    <dgm:pt modelId="{06B0983A-EEBE-4D5B-93F4-15743460D03B}" type="parTrans" cxnId="{10789E04-99A4-44AD-8E29-EC559508DEBE}">
      <dgm:prSet/>
      <dgm:spPr/>
      <dgm:t>
        <a:bodyPr/>
        <a:lstStyle/>
        <a:p>
          <a:endParaRPr lang="en-US"/>
        </a:p>
      </dgm:t>
    </dgm:pt>
    <dgm:pt modelId="{3DA1C5EB-99F3-426C-85C4-40D25B4AA05C}" type="sibTrans" cxnId="{10789E04-99A4-44AD-8E29-EC559508DEBE}">
      <dgm:prSet/>
      <dgm:spPr/>
      <dgm:t>
        <a:bodyPr/>
        <a:lstStyle/>
        <a:p>
          <a:endParaRPr lang="en-US"/>
        </a:p>
      </dgm:t>
    </dgm:pt>
    <dgm:pt modelId="{90476FEA-0D9E-43A3-AF52-11EAA9166F45}">
      <dgm:prSet phldrT="[Text]"/>
      <dgm:spPr/>
      <dgm:t>
        <a:bodyPr/>
        <a:lstStyle/>
        <a:p>
          <a:r>
            <a:rPr lang="en-US" dirty="0"/>
            <a:t>Result in </a:t>
          </a:r>
          <a:r>
            <a:rPr lang="en-US" i="1" dirty="0">
              <a:solidFill>
                <a:srgbClr val="0070C0"/>
              </a:solidFill>
            </a:rPr>
            <a:t>minor financial loss</a:t>
          </a:r>
        </a:p>
      </dgm:t>
    </dgm:pt>
    <dgm:pt modelId="{4B2D48A4-7231-44F7-A895-69D2DDB37B59}" type="parTrans" cxnId="{642466CE-FE3B-4178-832C-CF0F9A656E01}">
      <dgm:prSet/>
      <dgm:spPr/>
      <dgm:t>
        <a:bodyPr/>
        <a:lstStyle/>
        <a:p>
          <a:endParaRPr lang="en-US"/>
        </a:p>
      </dgm:t>
    </dgm:pt>
    <dgm:pt modelId="{A955CA9B-2782-491E-A939-CA19BEA871B7}" type="sibTrans" cxnId="{642466CE-FE3B-4178-832C-CF0F9A656E01}">
      <dgm:prSet/>
      <dgm:spPr/>
      <dgm:t>
        <a:bodyPr/>
        <a:lstStyle/>
        <a:p>
          <a:endParaRPr lang="en-US"/>
        </a:p>
      </dgm:t>
    </dgm:pt>
    <dgm:pt modelId="{B2FE1FBF-CB74-4F3A-A518-6722C2E89D30}">
      <dgm:prSet phldrT="[Text]"/>
      <dgm:spPr/>
      <dgm:t>
        <a:bodyPr/>
        <a:lstStyle/>
        <a:p>
          <a:r>
            <a:rPr lang="en-US" dirty="0"/>
            <a:t>Result in minor </a:t>
          </a:r>
          <a:r>
            <a:rPr lang="en-US" i="1" dirty="0">
              <a:solidFill>
                <a:srgbClr val="0070C0"/>
              </a:solidFill>
            </a:rPr>
            <a:t>harm to individual</a:t>
          </a:r>
        </a:p>
      </dgm:t>
    </dgm:pt>
    <dgm:pt modelId="{F30B2640-4F47-49CB-AF3A-948456392AE4}" type="parTrans" cxnId="{BA033984-CCE3-4CAB-ACFA-79E131F8F82E}">
      <dgm:prSet/>
      <dgm:spPr/>
      <dgm:t>
        <a:bodyPr/>
        <a:lstStyle/>
        <a:p>
          <a:endParaRPr lang="en-US"/>
        </a:p>
      </dgm:t>
    </dgm:pt>
    <dgm:pt modelId="{2A5BE230-D01A-4848-9CDD-A62D17540239}" type="sibTrans" cxnId="{BA033984-CCE3-4CAB-ACFA-79E131F8F82E}">
      <dgm:prSet/>
      <dgm:spPr/>
      <dgm:t>
        <a:bodyPr/>
        <a:lstStyle/>
        <a:p>
          <a:endParaRPr lang="en-US"/>
        </a:p>
      </dgm:t>
    </dgm:pt>
    <dgm:pt modelId="{0E3A8A5D-9A81-4907-B9C5-4301C0F9FBF0}">
      <dgm:prSet phldrT="[Text]"/>
      <dgm:spPr/>
      <dgm:t>
        <a:bodyPr/>
        <a:lstStyle/>
        <a:p>
          <a:r>
            <a:rPr lang="en-US" dirty="0"/>
            <a:t>Result in </a:t>
          </a:r>
          <a:r>
            <a:rPr lang="en-US" i="1" dirty="0">
              <a:solidFill>
                <a:srgbClr val="0070C0"/>
              </a:solidFill>
            </a:rPr>
            <a:t>significant financial loss</a:t>
          </a:r>
        </a:p>
      </dgm:t>
    </dgm:pt>
    <dgm:pt modelId="{C04641E6-8EC3-4E7A-80E2-E6E7045494E8}" type="parTrans" cxnId="{D4BA0D30-BE7E-41AB-B48D-F51EBAC70875}">
      <dgm:prSet/>
      <dgm:spPr/>
      <dgm:t>
        <a:bodyPr/>
        <a:lstStyle/>
        <a:p>
          <a:endParaRPr lang="en-US"/>
        </a:p>
      </dgm:t>
    </dgm:pt>
    <dgm:pt modelId="{B883DBAB-C585-44FB-8310-2DD2000328EF}" type="sibTrans" cxnId="{D4BA0D30-BE7E-41AB-B48D-F51EBAC70875}">
      <dgm:prSet/>
      <dgm:spPr/>
      <dgm:t>
        <a:bodyPr/>
        <a:lstStyle/>
        <a:p>
          <a:endParaRPr lang="en-US"/>
        </a:p>
      </dgm:t>
    </dgm:pt>
    <dgm:pt modelId="{88331718-016F-4B6C-9BE8-0264B5EBC2C7}">
      <dgm:prSet phldrT="[Text]"/>
      <dgm:spPr/>
      <dgm:t>
        <a:bodyPr/>
        <a:lstStyle/>
        <a:p>
          <a:r>
            <a:rPr lang="en-US" dirty="0"/>
            <a:t>Result in </a:t>
          </a:r>
          <a:r>
            <a:rPr lang="en-US" i="1" dirty="0">
              <a:solidFill>
                <a:srgbClr val="0070C0"/>
              </a:solidFill>
            </a:rPr>
            <a:t>significant harm to individuals</a:t>
          </a:r>
        </a:p>
      </dgm:t>
    </dgm:pt>
    <dgm:pt modelId="{0494E21F-9C80-49C5-8614-143600C10BB0}" type="parTrans" cxnId="{87E0CFA4-DEAC-42B6-BD11-FE4B61A5D0AF}">
      <dgm:prSet/>
      <dgm:spPr/>
      <dgm:t>
        <a:bodyPr/>
        <a:lstStyle/>
        <a:p>
          <a:endParaRPr lang="en-US"/>
        </a:p>
      </dgm:t>
    </dgm:pt>
    <dgm:pt modelId="{8ECC944D-41AA-4259-A3B1-2F07FF43BCD3}" type="sibTrans" cxnId="{87E0CFA4-DEAC-42B6-BD11-FE4B61A5D0AF}">
      <dgm:prSet/>
      <dgm:spPr/>
      <dgm:t>
        <a:bodyPr/>
        <a:lstStyle/>
        <a:p>
          <a:endParaRPr lang="en-US"/>
        </a:p>
      </dgm:t>
    </dgm:pt>
    <dgm:pt modelId="{096042E4-CA6C-40F7-AAC2-37A2CA56385B}">
      <dgm:prSet phldrT="[Text]"/>
      <dgm:spPr/>
      <dgm:t>
        <a:bodyPr/>
        <a:lstStyle/>
        <a:p>
          <a:r>
            <a:rPr lang="en-US" dirty="0"/>
            <a:t>Result in </a:t>
          </a:r>
          <a:r>
            <a:rPr lang="en-US" i="1" dirty="0">
              <a:solidFill>
                <a:srgbClr val="0070C0"/>
              </a:solidFill>
            </a:rPr>
            <a:t>major financial loss</a:t>
          </a:r>
        </a:p>
      </dgm:t>
    </dgm:pt>
    <dgm:pt modelId="{FEDED190-DC9E-4B64-ABE0-C32FBA3725D1}" type="parTrans" cxnId="{812497C4-5852-492D-93B4-C1E0AB777CAA}">
      <dgm:prSet/>
      <dgm:spPr/>
      <dgm:t>
        <a:bodyPr/>
        <a:lstStyle/>
        <a:p>
          <a:endParaRPr lang="en-US"/>
        </a:p>
      </dgm:t>
    </dgm:pt>
    <dgm:pt modelId="{A3F263A7-0F42-41D7-B401-4D3D7828F220}" type="sibTrans" cxnId="{812497C4-5852-492D-93B4-C1E0AB777CAA}">
      <dgm:prSet/>
      <dgm:spPr/>
      <dgm:t>
        <a:bodyPr/>
        <a:lstStyle/>
        <a:p>
          <a:endParaRPr lang="en-US"/>
        </a:p>
      </dgm:t>
    </dgm:pt>
    <dgm:pt modelId="{BBE961DF-92C1-45D7-BF0C-9D85CC8DA6EB}">
      <dgm:prSet phldrT="[Text]"/>
      <dgm:spPr/>
      <dgm:t>
        <a:bodyPr/>
        <a:lstStyle/>
        <a:p>
          <a:r>
            <a:rPr lang="en-US" dirty="0"/>
            <a:t>Result in </a:t>
          </a:r>
          <a:r>
            <a:rPr lang="en-US" i="1" dirty="0">
              <a:solidFill>
                <a:srgbClr val="0070C0"/>
              </a:solidFill>
            </a:rPr>
            <a:t>severe harm to individuals</a:t>
          </a:r>
        </a:p>
      </dgm:t>
    </dgm:pt>
    <dgm:pt modelId="{1127E008-D03C-477D-BE4B-6129228219CC}" type="parTrans" cxnId="{B0663691-F7D5-46F9-9A49-13A1454F75AF}">
      <dgm:prSet/>
      <dgm:spPr/>
      <dgm:t>
        <a:bodyPr/>
        <a:lstStyle/>
        <a:p>
          <a:endParaRPr lang="en-US"/>
        </a:p>
      </dgm:t>
    </dgm:pt>
    <dgm:pt modelId="{B3A3AE43-831F-4CCF-8FC0-1C8A0CEBFB78}" type="sibTrans" cxnId="{B0663691-F7D5-46F9-9A49-13A1454F75AF}">
      <dgm:prSet/>
      <dgm:spPr/>
      <dgm:t>
        <a:bodyPr/>
        <a:lstStyle/>
        <a:p>
          <a:endParaRPr lang="en-US"/>
        </a:p>
      </dgm:t>
    </dgm:pt>
    <dgm:pt modelId="{984CC738-EE17-4702-BB1F-012D46A7859F}" type="pres">
      <dgm:prSet presAssocID="{C704216C-0CBD-4A72-A618-F50BB02F0A2F}" presName="Name0" presStyleCnt="0">
        <dgm:presLayoutVars>
          <dgm:dir/>
          <dgm:animLvl val="lvl"/>
          <dgm:resizeHandles val="exact"/>
        </dgm:presLayoutVars>
      </dgm:prSet>
      <dgm:spPr/>
    </dgm:pt>
    <dgm:pt modelId="{E0AA76C3-A497-4672-99E3-83AA42A664C8}" type="pres">
      <dgm:prSet presAssocID="{9EB967CC-7FCA-4922-AE1B-FADC6530D6D5}" presName="composite" presStyleCnt="0"/>
      <dgm:spPr/>
    </dgm:pt>
    <dgm:pt modelId="{21DD4009-2821-4EB3-A5F9-FF5BE9A6D661}" type="pres">
      <dgm:prSet presAssocID="{9EB967CC-7FCA-4922-AE1B-FADC6530D6D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D65E7411-EE66-4D53-9E12-D8D8B8A3635E}" type="pres">
      <dgm:prSet presAssocID="{9EB967CC-7FCA-4922-AE1B-FADC6530D6D5}" presName="desTx" presStyleLbl="alignAccFollowNode1" presStyleIdx="0" presStyleCnt="3">
        <dgm:presLayoutVars>
          <dgm:bulletEnabled val="1"/>
        </dgm:presLayoutVars>
      </dgm:prSet>
      <dgm:spPr/>
    </dgm:pt>
    <dgm:pt modelId="{CEAC8457-CB92-4C76-A1FD-F50F1B0EB5CD}" type="pres">
      <dgm:prSet presAssocID="{056187A6-C120-4080-9D5D-8C04F089D400}" presName="space" presStyleCnt="0"/>
      <dgm:spPr/>
    </dgm:pt>
    <dgm:pt modelId="{3EA05C87-67A3-48CD-A98F-22D84A566D3E}" type="pres">
      <dgm:prSet presAssocID="{05E700AD-4A6F-4ABB-BB7A-BFD85C0DA9D8}" presName="composite" presStyleCnt="0"/>
      <dgm:spPr/>
    </dgm:pt>
    <dgm:pt modelId="{E4BBF1E7-7604-44B8-8066-F4AA358A5708}" type="pres">
      <dgm:prSet presAssocID="{05E700AD-4A6F-4ABB-BB7A-BFD85C0DA9D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FEDA330-0BD7-460F-9297-12C8B76F0A09}" type="pres">
      <dgm:prSet presAssocID="{05E700AD-4A6F-4ABB-BB7A-BFD85C0DA9D8}" presName="desTx" presStyleLbl="alignAccFollowNode1" presStyleIdx="1" presStyleCnt="3">
        <dgm:presLayoutVars>
          <dgm:bulletEnabled val="1"/>
        </dgm:presLayoutVars>
      </dgm:prSet>
      <dgm:spPr/>
    </dgm:pt>
    <dgm:pt modelId="{0088EC23-3901-4539-8477-5E77EFB87BE0}" type="pres">
      <dgm:prSet presAssocID="{17B449B4-F783-4BF0-92E3-5778FBF8A033}" presName="space" presStyleCnt="0"/>
      <dgm:spPr/>
    </dgm:pt>
    <dgm:pt modelId="{FD7B6826-76C2-4113-B305-547E933EEC04}" type="pres">
      <dgm:prSet presAssocID="{C7E7D426-27EE-4867-8259-41AC5BA82509}" presName="composite" presStyleCnt="0"/>
      <dgm:spPr/>
    </dgm:pt>
    <dgm:pt modelId="{A003BB25-493A-461F-A868-53C77CF24905}" type="pres">
      <dgm:prSet presAssocID="{C7E7D426-27EE-4867-8259-41AC5BA8250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F1A24C9-6656-4B6E-AA6B-D0A11B4B94F5}" type="pres">
      <dgm:prSet presAssocID="{C7E7D426-27EE-4867-8259-41AC5BA82509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0C44304-435D-4AF7-857F-EDD12DB91F3F}" srcId="{05E700AD-4A6F-4ABB-BB7A-BFD85C0DA9D8}" destId="{1901953A-1573-47A9-A07A-DAE791BEF5C6}" srcOrd="1" destOrd="0" parTransId="{BE274EBC-3671-45FE-ACAE-E90EE8CEA55F}" sibTransId="{3424975C-2B28-442E-9E53-D0452C9D2B84}"/>
    <dgm:cxn modelId="{10789E04-99A4-44AD-8E29-EC559508DEBE}" srcId="{C7E7D426-27EE-4867-8259-41AC5BA82509}" destId="{EFE424A8-5769-4A20-A1CE-489FC91D5FB2}" srcOrd="1" destOrd="0" parTransId="{06B0983A-EEBE-4D5B-93F4-15743460D03B}" sibTransId="{3DA1C5EB-99F3-426C-85C4-40D25B4AA05C}"/>
    <dgm:cxn modelId="{A2CF8017-BAA1-4335-99FE-8D27FA1B11B0}" srcId="{C704216C-0CBD-4A72-A618-F50BB02F0A2F}" destId="{05E700AD-4A6F-4ABB-BB7A-BFD85C0DA9D8}" srcOrd="1" destOrd="0" parTransId="{A317D0AF-F4EA-4B63-AC91-7E5D174ACF42}" sibTransId="{17B449B4-F783-4BF0-92E3-5778FBF8A033}"/>
    <dgm:cxn modelId="{B1CCDB19-B6E8-496C-87EF-D060D63FBE41}" type="presOf" srcId="{096042E4-CA6C-40F7-AAC2-37A2CA56385B}" destId="{2F1A24C9-6656-4B6E-AA6B-D0A11B4B94F5}" srcOrd="0" destOrd="2" presId="urn:microsoft.com/office/officeart/2005/8/layout/hList1"/>
    <dgm:cxn modelId="{B485E21E-8E73-487F-BC73-7D343CCA0EC9}" type="presOf" srcId="{9EB967CC-7FCA-4922-AE1B-FADC6530D6D5}" destId="{21DD4009-2821-4EB3-A5F9-FF5BE9A6D661}" srcOrd="0" destOrd="0" presId="urn:microsoft.com/office/officeart/2005/8/layout/hList1"/>
    <dgm:cxn modelId="{80CDCC29-F207-43C2-A906-961481C6268B}" type="presOf" srcId="{BBE961DF-92C1-45D7-BF0C-9D85CC8DA6EB}" destId="{2F1A24C9-6656-4B6E-AA6B-D0A11B4B94F5}" srcOrd="0" destOrd="3" presId="urn:microsoft.com/office/officeart/2005/8/layout/hList1"/>
    <dgm:cxn modelId="{8463682A-C215-4180-B92A-CB05401A7907}" type="presOf" srcId="{EFE424A8-5769-4A20-A1CE-489FC91D5FB2}" destId="{2F1A24C9-6656-4B6E-AA6B-D0A11B4B94F5}" srcOrd="0" destOrd="1" presId="urn:microsoft.com/office/officeart/2005/8/layout/hList1"/>
    <dgm:cxn modelId="{4BAC5B2B-B5CA-4C8A-AD4F-D8CC54A8EE0B}" type="presOf" srcId="{1BB3CBB4-C20B-44A1-BA9E-6D46AFEEAC39}" destId="{D65E7411-EE66-4D53-9E12-D8D8B8A3635E}" srcOrd="0" destOrd="0" presId="urn:microsoft.com/office/officeart/2005/8/layout/hList1"/>
    <dgm:cxn modelId="{D4BA0D30-BE7E-41AB-B48D-F51EBAC70875}" srcId="{05E700AD-4A6F-4ABB-BB7A-BFD85C0DA9D8}" destId="{0E3A8A5D-9A81-4907-B9C5-4301C0F9FBF0}" srcOrd="2" destOrd="0" parTransId="{C04641E6-8EC3-4E7A-80E2-E6E7045494E8}" sibTransId="{B883DBAB-C585-44FB-8310-2DD2000328EF}"/>
    <dgm:cxn modelId="{C298C839-FB11-4B7F-9C6C-00458CB3E202}" type="presOf" srcId="{DC520036-8720-4A91-88C7-A45AB7D7AE89}" destId="{0FEDA330-0BD7-460F-9297-12C8B76F0A09}" srcOrd="0" destOrd="0" presId="urn:microsoft.com/office/officeart/2005/8/layout/hList1"/>
    <dgm:cxn modelId="{AFD1013B-C020-4B1A-A44D-E077A1905543}" srcId="{C7E7D426-27EE-4867-8259-41AC5BA82509}" destId="{5E3194E3-5587-4719-B8CF-6BF5BF0AE90E}" srcOrd="0" destOrd="0" parTransId="{4B6591E9-48FA-4D9C-B8FB-EF78201B8FA7}" sibTransId="{40AD8D45-67BB-4F3B-AF67-3CC3D94B43CF}"/>
    <dgm:cxn modelId="{5519CF46-7AF5-475C-8FBA-C936472C1256}" type="presOf" srcId="{C704216C-0CBD-4A72-A618-F50BB02F0A2F}" destId="{984CC738-EE17-4702-BB1F-012D46A7859F}" srcOrd="0" destOrd="0" presId="urn:microsoft.com/office/officeart/2005/8/layout/hList1"/>
    <dgm:cxn modelId="{87BD0C4A-8BCE-4B22-BC81-0A921992ACD3}" srcId="{9EB967CC-7FCA-4922-AE1B-FADC6530D6D5}" destId="{FCF4BBD7-A152-4415-9D01-D92277698149}" srcOrd="1" destOrd="0" parTransId="{341739AB-18B8-4C37-8E94-EF4EFBF51185}" sibTransId="{7F3627A5-959F-4669-8081-EC7F86849092}"/>
    <dgm:cxn modelId="{270E5671-EB00-46B2-839B-D8F6480C26E8}" type="presOf" srcId="{88331718-016F-4B6C-9BE8-0264B5EBC2C7}" destId="{0FEDA330-0BD7-460F-9297-12C8B76F0A09}" srcOrd="0" destOrd="3" presId="urn:microsoft.com/office/officeart/2005/8/layout/hList1"/>
    <dgm:cxn modelId="{802C9C74-141C-420E-A53B-C196AEE97EF8}" type="presOf" srcId="{FCF4BBD7-A152-4415-9D01-D92277698149}" destId="{D65E7411-EE66-4D53-9E12-D8D8B8A3635E}" srcOrd="0" destOrd="1" presId="urn:microsoft.com/office/officeart/2005/8/layout/hList1"/>
    <dgm:cxn modelId="{181EB978-D672-4522-A768-EE58EF5CA3DF}" type="presOf" srcId="{5E3194E3-5587-4719-B8CF-6BF5BF0AE90E}" destId="{2F1A24C9-6656-4B6E-AA6B-D0A11B4B94F5}" srcOrd="0" destOrd="0" presId="urn:microsoft.com/office/officeart/2005/8/layout/hList1"/>
    <dgm:cxn modelId="{FD58FB7F-4335-40CA-B1DA-508B0DCBCEE7}" type="presOf" srcId="{90476FEA-0D9E-43A3-AF52-11EAA9166F45}" destId="{D65E7411-EE66-4D53-9E12-D8D8B8A3635E}" srcOrd="0" destOrd="2" presId="urn:microsoft.com/office/officeart/2005/8/layout/hList1"/>
    <dgm:cxn modelId="{BA033984-CCE3-4CAB-ACFA-79E131F8F82E}" srcId="{9EB967CC-7FCA-4922-AE1B-FADC6530D6D5}" destId="{B2FE1FBF-CB74-4F3A-A518-6722C2E89D30}" srcOrd="3" destOrd="0" parTransId="{F30B2640-4F47-49CB-AF3A-948456392AE4}" sibTransId="{2A5BE230-D01A-4848-9CDD-A62D17540239}"/>
    <dgm:cxn modelId="{91725E87-839C-4401-B1D1-EA6845A39CC3}" srcId="{C704216C-0CBD-4A72-A618-F50BB02F0A2F}" destId="{C7E7D426-27EE-4867-8259-41AC5BA82509}" srcOrd="2" destOrd="0" parTransId="{E2141340-9A49-45B9-A66D-AE9873638D58}" sibTransId="{7EBFB8F5-5306-4007-8DEB-4FE4E38929DD}"/>
    <dgm:cxn modelId="{0BF1E987-8369-4B8E-8809-FB6B8F6D0F92}" type="presOf" srcId="{05E700AD-4A6F-4ABB-BB7A-BFD85C0DA9D8}" destId="{E4BBF1E7-7604-44B8-8066-F4AA358A5708}" srcOrd="0" destOrd="0" presId="urn:microsoft.com/office/officeart/2005/8/layout/hList1"/>
    <dgm:cxn modelId="{98DDB98D-707C-4719-94C9-A5134DB7219B}" srcId="{05E700AD-4A6F-4ABB-BB7A-BFD85C0DA9D8}" destId="{DC520036-8720-4A91-88C7-A45AB7D7AE89}" srcOrd="0" destOrd="0" parTransId="{55962BCE-01CD-446F-B3F6-E3ACEC122289}" sibTransId="{292AC07D-CF2E-4563-AB45-A4D632701A2D}"/>
    <dgm:cxn modelId="{3DDEC48F-7190-45B3-8871-E50D2C6A4EF7}" type="presOf" srcId="{1901953A-1573-47A9-A07A-DAE791BEF5C6}" destId="{0FEDA330-0BD7-460F-9297-12C8B76F0A09}" srcOrd="0" destOrd="1" presId="urn:microsoft.com/office/officeart/2005/8/layout/hList1"/>
    <dgm:cxn modelId="{B0663691-F7D5-46F9-9A49-13A1454F75AF}" srcId="{C7E7D426-27EE-4867-8259-41AC5BA82509}" destId="{BBE961DF-92C1-45D7-BF0C-9D85CC8DA6EB}" srcOrd="3" destOrd="0" parTransId="{1127E008-D03C-477D-BE4B-6129228219CC}" sibTransId="{B3A3AE43-831F-4CCF-8FC0-1C8A0CEBFB78}"/>
    <dgm:cxn modelId="{87E0CFA4-DEAC-42B6-BD11-FE4B61A5D0AF}" srcId="{05E700AD-4A6F-4ABB-BB7A-BFD85C0DA9D8}" destId="{88331718-016F-4B6C-9BE8-0264B5EBC2C7}" srcOrd="3" destOrd="0" parTransId="{0494E21F-9C80-49C5-8614-143600C10BB0}" sibTransId="{8ECC944D-41AA-4259-A3B1-2F07FF43BCD3}"/>
    <dgm:cxn modelId="{C665F7B2-1962-4078-BC58-15BA92217870}" srcId="{C704216C-0CBD-4A72-A618-F50BB02F0A2F}" destId="{9EB967CC-7FCA-4922-AE1B-FADC6530D6D5}" srcOrd="0" destOrd="0" parTransId="{84E60DC1-FC92-4411-A4A6-EAA2D7227941}" sibTransId="{056187A6-C120-4080-9D5D-8C04F089D400}"/>
    <dgm:cxn modelId="{EBCE6BC0-5E24-42FA-9CE8-8AB4C953F3A9}" srcId="{9EB967CC-7FCA-4922-AE1B-FADC6530D6D5}" destId="{1BB3CBB4-C20B-44A1-BA9E-6D46AFEEAC39}" srcOrd="0" destOrd="0" parTransId="{31476151-9811-4DAE-A0BA-1250A54434D5}" sibTransId="{3F5539FE-D487-464B-B2D5-1D407981B0B6}"/>
    <dgm:cxn modelId="{4DA53FC3-7782-4DBE-80FE-EAF407FCFEAF}" type="presOf" srcId="{C7E7D426-27EE-4867-8259-41AC5BA82509}" destId="{A003BB25-493A-461F-A868-53C77CF24905}" srcOrd="0" destOrd="0" presId="urn:microsoft.com/office/officeart/2005/8/layout/hList1"/>
    <dgm:cxn modelId="{812497C4-5852-492D-93B4-C1E0AB777CAA}" srcId="{C7E7D426-27EE-4867-8259-41AC5BA82509}" destId="{096042E4-CA6C-40F7-AAC2-37A2CA56385B}" srcOrd="2" destOrd="0" parTransId="{FEDED190-DC9E-4B64-ABE0-C32FBA3725D1}" sibTransId="{A3F263A7-0F42-41D7-B401-4D3D7828F220}"/>
    <dgm:cxn modelId="{642466CE-FE3B-4178-832C-CF0F9A656E01}" srcId="{9EB967CC-7FCA-4922-AE1B-FADC6530D6D5}" destId="{90476FEA-0D9E-43A3-AF52-11EAA9166F45}" srcOrd="2" destOrd="0" parTransId="{4B2D48A4-7231-44F7-A895-69D2DDB37B59}" sibTransId="{A955CA9B-2782-491E-A939-CA19BEA871B7}"/>
    <dgm:cxn modelId="{EF1957D3-1548-448C-929D-61D9F0A2EE67}" type="presOf" srcId="{0E3A8A5D-9A81-4907-B9C5-4301C0F9FBF0}" destId="{0FEDA330-0BD7-460F-9297-12C8B76F0A09}" srcOrd="0" destOrd="2" presId="urn:microsoft.com/office/officeart/2005/8/layout/hList1"/>
    <dgm:cxn modelId="{9416ACE2-068F-407B-ABDD-B7DA72BAC174}" type="presOf" srcId="{B2FE1FBF-CB74-4F3A-A518-6722C2E89D30}" destId="{D65E7411-EE66-4D53-9E12-D8D8B8A3635E}" srcOrd="0" destOrd="3" presId="urn:microsoft.com/office/officeart/2005/8/layout/hList1"/>
    <dgm:cxn modelId="{767DFB5A-6B62-422C-8320-1F5483D1D893}" type="presParOf" srcId="{984CC738-EE17-4702-BB1F-012D46A7859F}" destId="{E0AA76C3-A497-4672-99E3-83AA42A664C8}" srcOrd="0" destOrd="0" presId="urn:microsoft.com/office/officeart/2005/8/layout/hList1"/>
    <dgm:cxn modelId="{58449943-B1CA-4A6E-9CC7-586AC2CA7640}" type="presParOf" srcId="{E0AA76C3-A497-4672-99E3-83AA42A664C8}" destId="{21DD4009-2821-4EB3-A5F9-FF5BE9A6D661}" srcOrd="0" destOrd="0" presId="urn:microsoft.com/office/officeart/2005/8/layout/hList1"/>
    <dgm:cxn modelId="{833F39A0-2485-4BA7-9D7C-038ABCFFB752}" type="presParOf" srcId="{E0AA76C3-A497-4672-99E3-83AA42A664C8}" destId="{D65E7411-EE66-4D53-9E12-D8D8B8A3635E}" srcOrd="1" destOrd="0" presId="urn:microsoft.com/office/officeart/2005/8/layout/hList1"/>
    <dgm:cxn modelId="{3348F56F-EA05-4B38-8795-73B45A5FAA00}" type="presParOf" srcId="{984CC738-EE17-4702-BB1F-012D46A7859F}" destId="{CEAC8457-CB92-4C76-A1FD-F50F1B0EB5CD}" srcOrd="1" destOrd="0" presId="urn:microsoft.com/office/officeart/2005/8/layout/hList1"/>
    <dgm:cxn modelId="{72282208-C6A3-4F08-9DD1-0B07D101CF57}" type="presParOf" srcId="{984CC738-EE17-4702-BB1F-012D46A7859F}" destId="{3EA05C87-67A3-48CD-A98F-22D84A566D3E}" srcOrd="2" destOrd="0" presId="urn:microsoft.com/office/officeart/2005/8/layout/hList1"/>
    <dgm:cxn modelId="{7421E727-32D7-4D74-A817-CD075E6DECAB}" type="presParOf" srcId="{3EA05C87-67A3-48CD-A98F-22D84A566D3E}" destId="{E4BBF1E7-7604-44B8-8066-F4AA358A5708}" srcOrd="0" destOrd="0" presId="urn:microsoft.com/office/officeart/2005/8/layout/hList1"/>
    <dgm:cxn modelId="{D6C14CD6-211B-4538-A6CA-5E39E22A4CB2}" type="presParOf" srcId="{3EA05C87-67A3-48CD-A98F-22D84A566D3E}" destId="{0FEDA330-0BD7-460F-9297-12C8B76F0A09}" srcOrd="1" destOrd="0" presId="urn:microsoft.com/office/officeart/2005/8/layout/hList1"/>
    <dgm:cxn modelId="{6D83903D-C1C0-4A08-8428-47E0739B45C9}" type="presParOf" srcId="{984CC738-EE17-4702-BB1F-012D46A7859F}" destId="{0088EC23-3901-4539-8477-5E77EFB87BE0}" srcOrd="3" destOrd="0" presId="urn:microsoft.com/office/officeart/2005/8/layout/hList1"/>
    <dgm:cxn modelId="{DF8D8E25-BD03-491A-9259-F5CBD8671190}" type="presParOf" srcId="{984CC738-EE17-4702-BB1F-012D46A7859F}" destId="{FD7B6826-76C2-4113-B305-547E933EEC04}" srcOrd="4" destOrd="0" presId="urn:microsoft.com/office/officeart/2005/8/layout/hList1"/>
    <dgm:cxn modelId="{3235CBA0-A9D5-4413-BE7D-7BFD831C7833}" type="presParOf" srcId="{FD7B6826-76C2-4113-B305-547E933EEC04}" destId="{A003BB25-493A-461F-A868-53C77CF24905}" srcOrd="0" destOrd="0" presId="urn:microsoft.com/office/officeart/2005/8/layout/hList1"/>
    <dgm:cxn modelId="{D666B183-D4C3-42EF-B10E-650B603FDADF}" type="presParOf" srcId="{FD7B6826-76C2-4113-B305-547E933EEC04}" destId="{2F1A24C9-6656-4B6E-AA6B-D0A11B4B94F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DA2AF0-A5CE-457C-9D67-8CBB20792E57}">
      <dsp:nvSpPr>
        <dsp:cNvPr id="0" name=""/>
        <dsp:cNvSpPr/>
      </dsp:nvSpPr>
      <dsp:spPr>
        <a:xfrm>
          <a:off x="2086877" y="969036"/>
          <a:ext cx="2414090" cy="241409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Availability </a:t>
          </a:r>
        </a:p>
      </dsp:txBody>
      <dsp:txXfrm>
        <a:off x="2440412" y="1322571"/>
        <a:ext cx="1707020" cy="1707020"/>
      </dsp:txXfrm>
    </dsp:sp>
    <dsp:sp modelId="{31AE0270-A270-48A3-BAD6-5A68E61298C7}">
      <dsp:nvSpPr>
        <dsp:cNvPr id="0" name=""/>
        <dsp:cNvSpPr/>
      </dsp:nvSpPr>
      <dsp:spPr>
        <a:xfrm>
          <a:off x="2455720" y="60324"/>
          <a:ext cx="1676405" cy="1087258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Capacity </a:t>
          </a:r>
        </a:p>
      </dsp:txBody>
      <dsp:txXfrm>
        <a:off x="2701224" y="219549"/>
        <a:ext cx="1185397" cy="768808"/>
      </dsp:txXfrm>
    </dsp:sp>
    <dsp:sp modelId="{F1056910-AE41-46B6-9F48-A9129E320AA6}">
      <dsp:nvSpPr>
        <dsp:cNvPr id="0" name=""/>
        <dsp:cNvSpPr/>
      </dsp:nvSpPr>
      <dsp:spPr>
        <a:xfrm>
          <a:off x="3985746" y="1632452"/>
          <a:ext cx="1760608" cy="1087258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Performance </a:t>
          </a:r>
        </a:p>
      </dsp:txBody>
      <dsp:txXfrm>
        <a:off x="4243581" y="1791677"/>
        <a:ext cx="1244938" cy="768808"/>
      </dsp:txXfrm>
    </dsp:sp>
    <dsp:sp modelId="{1EC35A0A-689E-45FC-8C07-0C3CEFACC772}">
      <dsp:nvSpPr>
        <dsp:cNvPr id="0" name=""/>
        <dsp:cNvSpPr/>
      </dsp:nvSpPr>
      <dsp:spPr>
        <a:xfrm>
          <a:off x="2455720" y="3204581"/>
          <a:ext cx="1676405" cy="108725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Usability</a:t>
          </a:r>
        </a:p>
      </dsp:txBody>
      <dsp:txXfrm>
        <a:off x="2701224" y="3363806"/>
        <a:ext cx="1185397" cy="768808"/>
      </dsp:txXfrm>
    </dsp:sp>
    <dsp:sp modelId="{49D37712-CF75-41E1-A6D0-E6DFF9844D4D}">
      <dsp:nvSpPr>
        <dsp:cNvPr id="0" name=""/>
        <dsp:cNvSpPr/>
      </dsp:nvSpPr>
      <dsp:spPr>
        <a:xfrm>
          <a:off x="883591" y="1632452"/>
          <a:ext cx="1676405" cy="1087258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Fault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Tolerance</a:t>
          </a:r>
        </a:p>
      </dsp:txBody>
      <dsp:txXfrm>
        <a:off x="1129095" y="1791677"/>
        <a:ext cx="1185397" cy="768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DD4009-2821-4EB3-A5F9-FF5BE9A6D661}">
      <dsp:nvSpPr>
        <dsp:cNvPr id="0" name=""/>
        <dsp:cNvSpPr/>
      </dsp:nvSpPr>
      <dsp:spPr>
        <a:xfrm>
          <a:off x="2714" y="339608"/>
          <a:ext cx="2646759" cy="604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Low</a:t>
          </a:r>
        </a:p>
      </dsp:txBody>
      <dsp:txXfrm>
        <a:off x="2714" y="339608"/>
        <a:ext cx="2646759" cy="604800"/>
      </dsp:txXfrm>
    </dsp:sp>
    <dsp:sp modelId="{D65E7411-EE66-4D53-9E12-D8D8B8A3635E}">
      <dsp:nvSpPr>
        <dsp:cNvPr id="0" name=""/>
        <dsp:cNvSpPr/>
      </dsp:nvSpPr>
      <dsp:spPr>
        <a:xfrm>
          <a:off x="2714" y="944408"/>
          <a:ext cx="2646759" cy="428734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Effectiveness of the organization’s functions </a:t>
          </a:r>
          <a:r>
            <a:rPr lang="en-US" sz="2100" i="1" kern="1200" dirty="0">
              <a:solidFill>
                <a:srgbClr val="0070C0"/>
              </a:solidFill>
            </a:rPr>
            <a:t>are noticeably reduced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Result in </a:t>
          </a:r>
          <a:r>
            <a:rPr lang="en-US" sz="2100" i="1" kern="1200" dirty="0">
              <a:solidFill>
                <a:srgbClr val="0070C0"/>
              </a:solidFill>
            </a:rPr>
            <a:t>minor damage to organizational assets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Result in </a:t>
          </a:r>
          <a:r>
            <a:rPr lang="en-US" sz="2100" i="1" kern="1200" dirty="0">
              <a:solidFill>
                <a:srgbClr val="0070C0"/>
              </a:solidFill>
            </a:rPr>
            <a:t>minor financial loss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Result in minor </a:t>
          </a:r>
          <a:r>
            <a:rPr lang="en-US" sz="2100" i="1" kern="1200" dirty="0">
              <a:solidFill>
                <a:srgbClr val="0070C0"/>
              </a:solidFill>
            </a:rPr>
            <a:t>harm to individual</a:t>
          </a:r>
        </a:p>
      </dsp:txBody>
      <dsp:txXfrm>
        <a:off x="2714" y="944408"/>
        <a:ext cx="2646759" cy="4287346"/>
      </dsp:txXfrm>
    </dsp:sp>
    <dsp:sp modelId="{E4BBF1E7-7604-44B8-8066-F4AA358A5708}">
      <dsp:nvSpPr>
        <dsp:cNvPr id="0" name=""/>
        <dsp:cNvSpPr/>
      </dsp:nvSpPr>
      <dsp:spPr>
        <a:xfrm>
          <a:off x="3020020" y="339608"/>
          <a:ext cx="2646759" cy="604800"/>
        </a:xfrm>
        <a:prstGeom prst="rect">
          <a:avLst/>
        </a:prstGeom>
        <a:solidFill>
          <a:schemeClr val="accent3">
            <a:hueOff val="5625132"/>
            <a:satOff val="-8440"/>
            <a:lumOff val="-1373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Moderate</a:t>
          </a:r>
        </a:p>
      </dsp:txBody>
      <dsp:txXfrm>
        <a:off x="3020020" y="339608"/>
        <a:ext cx="2646759" cy="604800"/>
      </dsp:txXfrm>
    </dsp:sp>
    <dsp:sp modelId="{0FEDA330-0BD7-460F-9297-12C8B76F0A09}">
      <dsp:nvSpPr>
        <dsp:cNvPr id="0" name=""/>
        <dsp:cNvSpPr/>
      </dsp:nvSpPr>
      <dsp:spPr>
        <a:xfrm>
          <a:off x="3020020" y="944408"/>
          <a:ext cx="2646759" cy="4287346"/>
        </a:xfrm>
        <a:prstGeom prst="rect">
          <a:avLst/>
        </a:prstGeom>
        <a:solidFill>
          <a:schemeClr val="accent3">
            <a:tint val="40000"/>
            <a:alpha val="90000"/>
            <a:hueOff val="5358427"/>
            <a:satOff val="-6896"/>
            <a:lumOff val="-537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5358427"/>
              <a:satOff val="-6896"/>
              <a:lumOff val="-5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Effectiveness of the organization’s functions </a:t>
          </a:r>
          <a:r>
            <a:rPr lang="en-US" sz="2100" i="1" kern="1200" dirty="0">
              <a:solidFill>
                <a:srgbClr val="0070C0"/>
              </a:solidFill>
            </a:rPr>
            <a:t>are significantly reduced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Result in </a:t>
          </a:r>
          <a:r>
            <a:rPr lang="en-US" sz="2100" i="1" kern="1200" dirty="0">
              <a:solidFill>
                <a:srgbClr val="0070C0"/>
              </a:solidFill>
            </a:rPr>
            <a:t>significant damage to organizational assets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Result in </a:t>
          </a:r>
          <a:r>
            <a:rPr lang="en-US" sz="2100" i="1" kern="1200" dirty="0">
              <a:solidFill>
                <a:srgbClr val="0070C0"/>
              </a:solidFill>
            </a:rPr>
            <a:t>significant financial loss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Result in </a:t>
          </a:r>
          <a:r>
            <a:rPr lang="en-US" sz="2100" i="1" kern="1200" dirty="0">
              <a:solidFill>
                <a:srgbClr val="0070C0"/>
              </a:solidFill>
            </a:rPr>
            <a:t>significant harm to individuals</a:t>
          </a:r>
        </a:p>
      </dsp:txBody>
      <dsp:txXfrm>
        <a:off x="3020020" y="944408"/>
        <a:ext cx="2646759" cy="4287346"/>
      </dsp:txXfrm>
    </dsp:sp>
    <dsp:sp modelId="{A003BB25-493A-461F-A868-53C77CF24905}">
      <dsp:nvSpPr>
        <dsp:cNvPr id="0" name=""/>
        <dsp:cNvSpPr/>
      </dsp:nvSpPr>
      <dsp:spPr>
        <a:xfrm>
          <a:off x="6037326" y="339608"/>
          <a:ext cx="2646759" cy="604800"/>
        </a:xfrm>
        <a:prstGeom prst="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High</a:t>
          </a:r>
        </a:p>
      </dsp:txBody>
      <dsp:txXfrm>
        <a:off x="6037326" y="339608"/>
        <a:ext cx="2646759" cy="604800"/>
      </dsp:txXfrm>
    </dsp:sp>
    <dsp:sp modelId="{2F1A24C9-6656-4B6E-AA6B-D0A11B4B94F5}">
      <dsp:nvSpPr>
        <dsp:cNvPr id="0" name=""/>
        <dsp:cNvSpPr/>
      </dsp:nvSpPr>
      <dsp:spPr>
        <a:xfrm>
          <a:off x="6037326" y="944408"/>
          <a:ext cx="2646759" cy="4287346"/>
        </a:xfrm>
        <a:prstGeom prst="rect">
          <a:avLst/>
        </a:prstGeom>
        <a:solidFill>
          <a:schemeClr val="accent3">
            <a:tint val="40000"/>
            <a:alpha val="90000"/>
            <a:hueOff val="10716854"/>
            <a:satOff val="-13793"/>
            <a:lumOff val="-1075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10716854"/>
              <a:satOff val="-13793"/>
              <a:lumOff val="-10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Organization is </a:t>
          </a:r>
          <a:r>
            <a:rPr lang="en-US" sz="2100" i="1" kern="1200" dirty="0">
              <a:solidFill>
                <a:srgbClr val="0070C0"/>
              </a:solidFill>
            </a:rPr>
            <a:t>not able to perform its primary functions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Result in </a:t>
          </a:r>
          <a:r>
            <a:rPr lang="en-US" sz="2100" i="1" kern="1200" dirty="0">
              <a:solidFill>
                <a:srgbClr val="0070C0"/>
              </a:solidFill>
            </a:rPr>
            <a:t>major damage to organizational assets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Result in </a:t>
          </a:r>
          <a:r>
            <a:rPr lang="en-US" sz="2100" i="1" kern="1200" dirty="0">
              <a:solidFill>
                <a:srgbClr val="0070C0"/>
              </a:solidFill>
            </a:rPr>
            <a:t>major financial loss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Result in </a:t>
          </a:r>
          <a:r>
            <a:rPr lang="en-US" sz="2100" i="1" kern="1200" dirty="0">
              <a:solidFill>
                <a:srgbClr val="0070C0"/>
              </a:solidFill>
            </a:rPr>
            <a:t>severe harm to individuals</a:t>
          </a:r>
        </a:p>
      </dsp:txBody>
      <dsp:txXfrm>
        <a:off x="6037326" y="944408"/>
        <a:ext cx="2646759" cy="4287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4840C-916B-45B1-9090-4481702EFFDD}" type="datetimeFigureOut">
              <a:rPr lang="en-US" smtClean="0"/>
              <a:t>12/6/2020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ABBC9-0D76-41A8-8C88-E58459332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88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22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13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2257643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515991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659059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2882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7947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2750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9298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95000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929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3665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11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14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71947678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4091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306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66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12985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3569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5805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382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083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5642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52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60787284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7887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88817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2855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1" baseline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0030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8622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3198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4769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6333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9552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528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16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5221011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2298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2280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4361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2504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7706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3605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229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5837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>
                <a:solidFill>
                  <a:prstClr val="black"/>
                </a:solidFill>
              </a:rPr>
              <a:pPr/>
              <a:t>146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3535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19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393078014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0685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7239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>
                <a:solidFill>
                  <a:prstClr val="black"/>
                </a:solidFill>
              </a:rPr>
              <a:pPr/>
              <a:t>150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91667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6561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spc="-5" dirty="0"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3337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7981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>
                <a:solidFill>
                  <a:prstClr val="black"/>
                </a:solidFill>
              </a:rPr>
              <a:pPr/>
              <a:t>154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5593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6922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6458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7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64166628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9244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0136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4343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7418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0046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84159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486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9121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2781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latin typeface="+mn-lt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212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19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75767562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>
                <a:solidFill>
                  <a:prstClr val="black"/>
                </a:solidFill>
              </a:rPr>
              <a:pPr/>
              <a:t>168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80246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3854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07657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3529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93569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40234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3663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8243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0221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45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20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45300159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76276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40544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05146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69729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7911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74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97504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827693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18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23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731300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24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09968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25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018303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26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529793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27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590204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828206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29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158158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30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774428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440849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32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3303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C9A0DE20-58AC-4A58-B902-7EF19137BB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B18CB51-2FF5-4DFC-9D5B-16AA5DF7DB1C}" type="slidenum">
              <a:rPr lang="en-US" altLang="en-US"/>
              <a:pPr>
                <a:spcBef>
                  <a:spcPct val="0"/>
                </a:spcBef>
              </a:pPr>
              <a:t>6</a:t>
            </a:fld>
            <a:endParaRPr lang="en-US" altLang="en-US" dirty="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A787A67-62D6-4FBE-B032-78EA456EF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3B45DE6C-BCFD-4F81-81FC-365FBC5713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33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2894044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34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176993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35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7425779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36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02848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313382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38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7482932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58B729B7-1DAB-4D5D-962C-71A4175D6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850F46-B136-41DE-BE27-C5630D57FF95}" type="slidenum">
              <a:rPr lang="en-US" altLang="en-US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A490922A-D784-4F20-AE85-27A244E7B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C1FBC9A-06EE-4693-B3A3-59E7FCC52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CA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58B729B7-1DAB-4D5D-962C-71A4175D6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850F46-B136-41DE-BE27-C5630D57FF95}" type="slidenum">
              <a:rPr lang="en-US" altLang="en-US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A490922A-D784-4F20-AE85-27A244E7B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C1FBC9A-06EE-4693-B3A3-59E7FCC52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4818797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58B729B7-1DAB-4D5D-962C-71A4175D6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850F46-B136-41DE-BE27-C5630D57FF95}" type="slidenum">
              <a:rPr lang="en-US" altLang="en-US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A490922A-D784-4F20-AE85-27A244E7B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C1FBC9A-06EE-4693-B3A3-59E7FCC52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7315258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58B729B7-1DAB-4D5D-962C-71A4175D6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850F46-B136-41DE-BE27-C5630D57FF95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A490922A-D784-4F20-AE85-27A244E7B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C1FBC9A-06EE-4693-B3A3-59E7FCC52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512612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C9A0DE20-58AC-4A58-B902-7EF19137BB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B18CB51-2FF5-4DFC-9D5B-16AA5DF7DB1C}" type="slidenum">
              <a:rPr lang="en-US" altLang="en-US"/>
              <a:pPr>
                <a:spcBef>
                  <a:spcPct val="0"/>
                </a:spcBef>
              </a:pPr>
              <a:t>7</a:t>
            </a:fld>
            <a:endParaRPr lang="en-US" altLang="en-US" dirty="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A787A67-62D6-4FBE-B032-78EA456EF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3B45DE6C-BCFD-4F81-81FC-365FBC5713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1646573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>
            <a:extLst>
              <a:ext uri="{FF2B5EF4-FFF2-40B4-BE49-F238E27FC236}">
                <a16:creationId xmlns:a16="http://schemas.microsoft.com/office/drawing/2014/main" id="{58B729B7-1DAB-4D5D-962C-71A4175D6F0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A850F46-B136-41DE-BE27-C5630D57FF95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108547" name="Rectangle 2">
            <a:extLst>
              <a:ext uri="{FF2B5EF4-FFF2-40B4-BE49-F238E27FC236}">
                <a16:creationId xmlns:a16="http://schemas.microsoft.com/office/drawing/2014/main" id="{A490922A-D784-4F20-AE85-27A244E7B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7C1FBC9A-06EE-4693-B3A3-59E7FCC52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Tx/>
              <a:buChar char="•"/>
            </a:pP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469759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8719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615797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77870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15315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4572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30222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70661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829432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8177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C9A0DE20-58AC-4A58-B902-7EF19137BB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B18CB51-2FF5-4DFC-9D5B-16AA5DF7DB1C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 dirty="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A787A67-62D6-4FBE-B032-78EA456EF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3B45DE6C-BCFD-4F81-81FC-365FBC5713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5925331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02393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194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8651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327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312672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957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293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61566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8986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57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C9A0DE20-58AC-4A58-B902-7EF19137BB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B18CB51-2FF5-4DFC-9D5B-16AA5DF7DB1C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 dirty="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A787A67-62D6-4FBE-B032-78EA456EF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3B45DE6C-BCFD-4F81-81FC-365FBC5713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6450397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599159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667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483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7019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196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185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2792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0082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87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757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C9A0DE20-58AC-4A58-B902-7EF19137BB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B18CB51-2FF5-4DFC-9D5B-16AA5DF7DB1C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 dirty="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A787A67-62D6-4FBE-B032-78EA456EF8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3B45DE6C-BCFD-4F81-81FC-365FBC5713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78297456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960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5375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232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30054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641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0755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8650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381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10838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02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087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0254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61643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91432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1360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36804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715955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89067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2531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7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CDB313CC-CEFD-4ACE-A1CC-30A4CCBE4B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DE3B1CD-B9F9-4FC3-BB2C-281A66C889FE}" type="slidenum">
              <a:rPr lang="en-US" altLang="en-US"/>
              <a:pPr>
                <a:spcBef>
                  <a:spcPct val="0"/>
                </a:spcBef>
              </a:pPr>
              <a:t>12</a:t>
            </a:fld>
            <a:endParaRPr lang="en-US" altLang="en-US" dirty="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CA2EEC98-A859-4D76-8276-317B585585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BCBF0D2-EAD5-4948-A2F2-C467AE0708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60619065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64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1971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63961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7507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5179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94506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Header Placeholder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pPr defTabSz="901700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10811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089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0842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3ABBC9-0D76-41A8-8C88-E58459332F29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82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F5E9A-049C-4571-9A66-BD49FD02D5F5}" type="datetime1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87A08-973A-4B7E-A555-BE36F035EB28}" type="datetime1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9C4B-A38D-4B25-A008-0A31146AA738}" type="datetime1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7CEB8-9049-49D2-83CD-21A4B15E680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45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Courier New" pitchFamily="49" charset="0"/>
              <a:buChar char="o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CF26E-E074-40AE-BD2C-0F51B4ECC55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8274" y="6468491"/>
            <a:ext cx="2057400" cy="365125"/>
          </a:xfrm>
        </p:spPr>
        <p:txBody>
          <a:bodyPr/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fld id="{FF569ED7-17E9-4A0A-BD20-0891D5061E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318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AFA7E-BC91-41A2-A02F-096B7C49343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9983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D49A3-E68B-47EA-B32A-D8AC6BF1D76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470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11ADD-5229-4E3C-8408-392331BEE73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61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BD119-64CC-40EB-85F4-F2F7F42FCCC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723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95404-34C2-4A08-8B02-CC24C491395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9868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80DB6-97B7-4561-BC07-85890654FFF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92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19B8-818B-4F42-AE69-6B053419CA20}" type="datetime1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1B44A-DAE0-4190-8E57-2715637ED7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2119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29FA2-3AFC-40F5-B69C-13B8988335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5606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3D2CD-52C3-4F22-9C15-284F4F19D4A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0759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38451" y="2174494"/>
            <a:ext cx="5467096" cy="64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B46CC-52C4-4C2C-82E2-15E1760385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5425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838451" y="2174494"/>
            <a:ext cx="5467096" cy="647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CB46CC-52C4-4C2C-82E2-15E1760385F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186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F9894-FB0A-4533-862F-24E19FE3123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9584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2E61E-E1CD-4812-B5DE-BED54836E53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081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28FBF-D8D0-4DD7-8721-F104869EC8B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8667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49973-B272-47EB-8077-9080F4B9A324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33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11F7C-969F-4B0C-9508-3E77E9E0A6A6}" type="datetime1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9D385-D6AB-4389-A0FC-705041958867}" type="datetime1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981E7-679D-433A-A4B4-2C2D4FA692AC}" type="datetime1">
              <a:rPr lang="en-US" smtClean="0"/>
              <a:t>12/6/2020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D792-B776-4C4A-B1CB-53D9B8731D5A}" type="datetime1">
              <a:rPr lang="en-US" smtClean="0"/>
              <a:t>12/6/2020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4C75-3588-40B3-A5AC-B47709C6D596}" type="datetime1">
              <a:rPr lang="en-US" smtClean="0"/>
              <a:t>12/6/2020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3476B-C72E-49DA-B174-4758EF5F0597}" type="datetime1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04E54-7CB0-4AEC-B566-549E7EA7E112}" type="datetime1">
              <a:rPr lang="en-US" smtClean="0"/>
              <a:t>12/6/2020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37E2D-3DDA-4E43-B946-465A2C05F681}" type="datetime1">
              <a:rPr lang="en-US" smtClean="0"/>
              <a:t>12/6/2020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F176928-02A2-4CBB-AEAC-1348E106184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FF569ED7-17E9-4A0A-BD20-0891D5061E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3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8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94102" y="475107"/>
            <a:ext cx="4955794" cy="670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FF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2452" y="1384046"/>
            <a:ext cx="7699095" cy="3731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5FF616-6658-44E0-B414-3040D970EA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12/6/2020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555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7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8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5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7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9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1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2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4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/>
          </p:cNvSpPr>
          <p:nvPr/>
        </p:nvSpPr>
        <p:spPr>
          <a:xfrm>
            <a:off x="572541" y="2162301"/>
            <a:ext cx="8038059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875" algn="ctr">
              <a:spcBef>
                <a:spcPts val="95"/>
              </a:spcBef>
              <a:defRPr/>
            </a:pPr>
            <a:r>
              <a:rPr lang="en-US" sz="4400" spc="-5" dirty="0">
                <a:solidFill>
                  <a:srgbClr val="FF0000"/>
                </a:solidFill>
                <a:cs typeface="Calibri"/>
              </a:rPr>
              <a:t>Overview of Information Security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2A5AD-2C22-433B-B591-CB196C56B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3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CFDABD-A52B-4A25-8990-042885B9D55C}"/>
              </a:ext>
            </a:extLst>
          </p:cNvPr>
          <p:cNvSpPr/>
          <p:nvPr/>
        </p:nvSpPr>
        <p:spPr>
          <a:xfrm>
            <a:off x="5982056" y="3888336"/>
            <a:ext cx="418744" cy="4351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39519-9B76-4678-9FD2-405667491FD0}"/>
              </a:ext>
            </a:extLst>
          </p:cNvPr>
          <p:cNvSpPr/>
          <p:nvPr/>
        </p:nvSpPr>
        <p:spPr>
          <a:xfrm>
            <a:off x="4201026" y="3717421"/>
            <a:ext cx="457200" cy="41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D8CB2-A484-4EC1-B162-82ADFA3AA4E9}"/>
              </a:ext>
            </a:extLst>
          </p:cNvPr>
          <p:cNvSpPr/>
          <p:nvPr/>
        </p:nvSpPr>
        <p:spPr>
          <a:xfrm>
            <a:off x="4708732" y="4537817"/>
            <a:ext cx="452928" cy="415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ECECF-6B0D-4318-8742-1423D94ED840}"/>
              </a:ext>
            </a:extLst>
          </p:cNvPr>
          <p:cNvSpPr/>
          <p:nvPr/>
        </p:nvSpPr>
        <p:spPr>
          <a:xfrm>
            <a:off x="5289884" y="3635626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5E9D3C-C613-4879-83C3-6E7F41E2876C}"/>
              </a:ext>
            </a:extLst>
          </p:cNvPr>
          <p:cNvSpPr/>
          <p:nvPr/>
        </p:nvSpPr>
        <p:spPr>
          <a:xfrm>
            <a:off x="2691924" y="3896882"/>
            <a:ext cx="432275" cy="384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263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90600"/>
            <a:ext cx="8610600" cy="541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593725" indent="-449263" algn="just">
              <a:lnSpc>
                <a:spcPct val="2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endParaRPr lang="en-US" sz="20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B67D0A-196E-4DC7-89EE-B6E4469D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3797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2"/>
          <p:cNvSpPr txBox="1"/>
          <p:nvPr/>
        </p:nvSpPr>
        <p:spPr>
          <a:xfrm>
            <a:off x="381000" y="424292"/>
            <a:ext cx="8382000" cy="6043321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marR="5080" indent="-228600" algn="just">
              <a:lnSpc>
                <a:spcPct val="150000"/>
              </a:lnSpc>
              <a:spcBef>
                <a:spcPts val="7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i="1" spc="-15" dirty="0">
                <a:solidFill>
                  <a:srgbClr val="FF0000"/>
                </a:solidFill>
                <a:latin typeface="Calibri"/>
                <a:cs typeface="Calibri"/>
              </a:rPr>
              <a:t>Encounter </a:t>
            </a: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rate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simply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percentage </a:t>
            </a:r>
            <a:r>
              <a:rPr sz="2800" spc="-10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computers </a:t>
            </a:r>
            <a:r>
              <a:rPr sz="2800" spc="-10" dirty="0">
                <a:latin typeface="Calibri"/>
                <a:cs typeface="Calibri"/>
              </a:rPr>
              <a:t>running </a:t>
            </a:r>
            <a:r>
              <a:rPr sz="2800" spc="-15" dirty="0">
                <a:latin typeface="Calibri"/>
                <a:cs typeface="Calibri"/>
              </a:rPr>
              <a:t>Microsoft </a:t>
            </a:r>
            <a:r>
              <a:rPr sz="2800" spc="-10" dirty="0">
                <a:latin typeface="Calibri"/>
                <a:cs typeface="Calibri"/>
              </a:rPr>
              <a:t>real-time security  </a:t>
            </a:r>
            <a:r>
              <a:rPr sz="2800" spc="-15" dirty="0">
                <a:latin typeface="Calibri"/>
                <a:cs typeface="Calibri"/>
              </a:rPr>
              <a:t>products </a:t>
            </a:r>
            <a:r>
              <a:rPr sz="2800" spc="-10" dirty="0">
                <a:latin typeface="Calibri"/>
                <a:cs typeface="Calibri"/>
              </a:rPr>
              <a:t>that report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malware </a:t>
            </a:r>
            <a:r>
              <a:rPr sz="2800" spc="-40" dirty="0">
                <a:latin typeface="Calibri"/>
                <a:cs typeface="Calibri"/>
              </a:rPr>
              <a:t>encounter, </a:t>
            </a:r>
            <a:r>
              <a:rPr sz="2800" spc="-5" dirty="0">
                <a:latin typeface="Calibri"/>
                <a:cs typeface="Calibri"/>
              </a:rPr>
              <a:t>whether  the </a:t>
            </a:r>
            <a:r>
              <a:rPr sz="2800" spc="-15" dirty="0">
                <a:latin typeface="Calibri"/>
                <a:cs typeface="Calibri"/>
              </a:rPr>
              <a:t>infection </a:t>
            </a:r>
            <a:r>
              <a:rPr sz="2800" spc="-20" dirty="0">
                <a:latin typeface="Calibri"/>
                <a:cs typeface="Calibri"/>
              </a:rPr>
              <a:t>attempt </a:t>
            </a:r>
            <a:r>
              <a:rPr sz="2800" spc="-10" dirty="0">
                <a:latin typeface="Calibri"/>
                <a:cs typeface="Calibri"/>
              </a:rPr>
              <a:t>succeeds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not</a:t>
            </a:r>
            <a:endParaRPr sz="2800" dirty="0">
              <a:latin typeface="Calibri"/>
              <a:cs typeface="Calibri"/>
            </a:endParaRPr>
          </a:p>
          <a:p>
            <a:pPr marL="241300" marR="188595" indent="-228600" algn="just">
              <a:lnSpc>
                <a:spcPct val="15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Computers cleaned </a:t>
            </a:r>
            <a:r>
              <a:rPr sz="2800" i="1" spc="-5" dirty="0">
                <a:solidFill>
                  <a:srgbClr val="FF0000"/>
                </a:solidFill>
                <a:latin typeface="Calibri"/>
                <a:cs typeface="Calibri"/>
              </a:rPr>
              <a:t>per </a:t>
            </a:r>
            <a:r>
              <a:rPr sz="2800" i="1" spc="-10" dirty="0">
                <a:solidFill>
                  <a:srgbClr val="FF0000"/>
                </a:solidFill>
                <a:latin typeface="Calibri"/>
                <a:cs typeface="Calibri"/>
              </a:rPr>
              <a:t>mille</a:t>
            </a:r>
            <a:r>
              <a:rPr sz="2800" spc="-10" dirty="0">
                <a:solidFill>
                  <a:srgbClr val="FF0000"/>
                </a:solidFill>
                <a:latin typeface="Calibri"/>
                <a:cs typeface="Calibri"/>
              </a:rPr>
              <a:t>, </a:t>
            </a:r>
            <a:r>
              <a:rPr sz="2800" spc="-5" dirty="0">
                <a:solidFill>
                  <a:srgbClr val="FF0000"/>
                </a:solidFill>
                <a:latin typeface="Calibri"/>
                <a:cs typeface="Calibri"/>
              </a:rPr>
              <a:t>or </a:t>
            </a:r>
            <a:r>
              <a:rPr sz="2800" i="1" spc="-5" dirty="0">
                <a:solidFill>
                  <a:srgbClr val="FF0000"/>
                </a:solidFill>
                <a:latin typeface="Calibri"/>
                <a:cs typeface="Calibri"/>
              </a:rPr>
              <a:t>CCM</a:t>
            </a:r>
            <a:r>
              <a:rPr sz="2800" spc="-5" dirty="0">
                <a:latin typeface="Calibri"/>
                <a:cs typeface="Calibri"/>
              </a:rPr>
              <a:t>, is an  </a:t>
            </a:r>
            <a:r>
              <a:rPr sz="2800" spc="-15" dirty="0">
                <a:latin typeface="Calibri"/>
                <a:cs typeface="Calibri"/>
              </a:rPr>
              <a:t>infection </a:t>
            </a:r>
            <a:r>
              <a:rPr sz="2800" spc="-30" dirty="0">
                <a:latin typeface="Calibri"/>
                <a:cs typeface="Calibri"/>
              </a:rPr>
              <a:t>rate </a:t>
            </a:r>
            <a:r>
              <a:rPr sz="2800" spc="-10" dirty="0">
                <a:latin typeface="Calibri"/>
                <a:cs typeface="Calibri"/>
              </a:rPr>
              <a:t>metric that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defined </a:t>
            </a:r>
            <a:r>
              <a:rPr sz="2800" spc="-5" dirty="0">
                <a:latin typeface="Calibri"/>
                <a:cs typeface="Calibri"/>
              </a:rPr>
              <a:t>as the </a:t>
            </a:r>
            <a:r>
              <a:rPr sz="2800" spc="-10" dirty="0">
                <a:latin typeface="Calibri"/>
                <a:cs typeface="Calibri"/>
              </a:rPr>
              <a:t>number 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computers </a:t>
            </a:r>
            <a:r>
              <a:rPr sz="2800" spc="-5" dirty="0">
                <a:latin typeface="Calibri"/>
                <a:cs typeface="Calibri"/>
              </a:rPr>
              <a:t>cleaned </a:t>
            </a:r>
            <a:r>
              <a:rPr sz="2800" spc="-25" dirty="0">
                <a:latin typeface="Calibri"/>
                <a:cs typeface="Calibri"/>
              </a:rPr>
              <a:t>for </a:t>
            </a:r>
            <a:r>
              <a:rPr sz="2800" spc="-10" dirty="0">
                <a:latin typeface="Calibri"/>
                <a:cs typeface="Calibri"/>
              </a:rPr>
              <a:t>every </a:t>
            </a:r>
            <a:r>
              <a:rPr sz="2800" spc="-5" dirty="0">
                <a:latin typeface="Calibri"/>
                <a:cs typeface="Calibri"/>
              </a:rPr>
              <a:t>1,000 </a:t>
            </a:r>
            <a:r>
              <a:rPr sz="2800" spc="-10" dirty="0">
                <a:latin typeface="Calibri"/>
                <a:cs typeface="Calibri"/>
              </a:rPr>
              <a:t>unique </a:t>
            </a:r>
            <a:r>
              <a:rPr sz="2800" spc="-20" dirty="0">
                <a:latin typeface="Calibri"/>
                <a:cs typeface="Calibri"/>
              </a:rPr>
              <a:t>computers executing </a:t>
            </a:r>
            <a:r>
              <a:rPr sz="2800" spc="-5" dirty="0">
                <a:latin typeface="Calibri"/>
                <a:cs typeface="Calibri"/>
              </a:rPr>
              <a:t>the Malicious </a:t>
            </a:r>
            <a:r>
              <a:rPr sz="2800" spc="-15" dirty="0">
                <a:latin typeface="Calibri"/>
                <a:cs typeface="Calibri"/>
              </a:rPr>
              <a:t>Software </a:t>
            </a:r>
            <a:r>
              <a:rPr sz="2800" spc="-20" dirty="0">
                <a:latin typeface="Calibri"/>
                <a:cs typeface="Calibri"/>
              </a:rPr>
              <a:t>Removal </a:t>
            </a:r>
            <a:r>
              <a:rPr sz="2800" spc="-70" dirty="0">
                <a:latin typeface="Calibri"/>
                <a:cs typeface="Calibri"/>
              </a:rPr>
              <a:t>Tool </a:t>
            </a:r>
            <a:r>
              <a:rPr sz="2800" spc="-10" dirty="0">
                <a:latin typeface="Calibri"/>
                <a:cs typeface="Calibri"/>
              </a:rPr>
              <a:t>(MSRT),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free tool distributed  through Microsoft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update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52027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1028" name="Picture 4" descr="C:\Users\Sohaib\Desktop\Capture.PNG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852" y="1120820"/>
            <a:ext cx="8092440" cy="5084064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543575" y="108259"/>
            <a:ext cx="577491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rtl="1">
              <a:tabLst>
                <a:tab pos="1028700" algn="l"/>
              </a:tabLst>
              <a:defRPr/>
            </a:pPr>
            <a:r>
              <a:rPr lang="en-US" sz="4000" b="1" dirty="0">
                <a:solidFill>
                  <a:prstClr val="white"/>
                </a:solidFill>
              </a:rPr>
              <a:t>CYBER ENVMT - PAKISTAN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6372521"/>
            <a:ext cx="75126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 “Microsoft Security Intelligence Report,  Volume 21 	</a:t>
            </a:r>
          </a:p>
        </p:txBody>
      </p:sp>
    </p:spTree>
    <p:extLst>
      <p:ext uri="{BB962C8B-B14F-4D97-AF65-F5344CB8AC3E}">
        <p14:creationId xmlns:p14="http://schemas.microsoft.com/office/powerpoint/2010/main" val="37427677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43575" y="108259"/>
            <a:ext cx="577491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rtl="1">
              <a:tabLst>
                <a:tab pos="1028700" algn="l"/>
              </a:tabLst>
              <a:defRPr/>
            </a:pPr>
            <a:r>
              <a:rPr lang="en-US" sz="4000" b="1" dirty="0">
                <a:solidFill>
                  <a:prstClr val="white"/>
                </a:solidFill>
              </a:rPr>
              <a:t>CYBER ENVMT - PAKISTAN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8466641" cy="46347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90600" y="6372521"/>
            <a:ext cx="75126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 “Microsoft Security Intelligence Report,  Volume 21 	</a:t>
            </a:r>
          </a:p>
        </p:txBody>
      </p:sp>
    </p:spTree>
    <p:extLst>
      <p:ext uri="{BB962C8B-B14F-4D97-AF65-F5344CB8AC3E}">
        <p14:creationId xmlns:p14="http://schemas.microsoft.com/office/powerpoint/2010/main" val="30985236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69ED7-17E9-4A0A-BD20-0891D5061E76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43575" y="108259"/>
            <a:ext cx="5774915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rtl="1">
              <a:tabLst>
                <a:tab pos="1028700" algn="l"/>
              </a:tabLst>
              <a:defRPr/>
            </a:pPr>
            <a:r>
              <a:rPr lang="en-US" sz="4000" b="1" dirty="0">
                <a:solidFill>
                  <a:prstClr val="white"/>
                </a:solidFill>
              </a:rPr>
              <a:t>CYBER ENVMT - PAKISTAN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3840"/>
            <a:ext cx="8371977" cy="4800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90600" y="6372521"/>
            <a:ext cx="75126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 “Microsoft Security Intelligence Report,  Volume 21 	</a:t>
            </a:r>
          </a:p>
        </p:txBody>
      </p:sp>
    </p:spTree>
    <p:extLst>
      <p:ext uri="{BB962C8B-B14F-4D97-AF65-F5344CB8AC3E}">
        <p14:creationId xmlns:p14="http://schemas.microsoft.com/office/powerpoint/2010/main" val="36939395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A401A5-0E10-4305-B749-77F01CC0AB42}"/>
              </a:ext>
            </a:extLst>
          </p:cNvPr>
          <p:cNvSpPr/>
          <p:nvPr/>
        </p:nvSpPr>
        <p:spPr>
          <a:xfrm>
            <a:off x="1116874" y="6589412"/>
            <a:ext cx="6712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Microsoft Security Intelligence Report,  Volume 22 | January through March, 2017	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ED3A63-261E-43C9-8A78-7715B56ECC7A}"/>
              </a:ext>
            </a:extLst>
          </p:cNvPr>
          <p:cNvSpPr/>
          <p:nvPr/>
        </p:nvSpPr>
        <p:spPr bwMode="auto">
          <a:xfrm>
            <a:off x="381000" y="6071290"/>
            <a:ext cx="914400" cy="177110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Worldwide 7.8</a:t>
            </a:r>
            <a:r>
              <a:rPr kumimoji="0" lang="en-US" sz="900" b="1" i="0" u="none" strike="noStrike" normalizeH="0" baseline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%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3800E2C-2398-421A-A48C-DE07F9AE8AF7}"/>
              </a:ext>
            </a:extLst>
          </p:cNvPr>
          <p:cNvSpPr/>
          <p:nvPr/>
        </p:nvSpPr>
        <p:spPr bwMode="auto">
          <a:xfrm>
            <a:off x="666344" y="5796064"/>
            <a:ext cx="914400" cy="177110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Insufficient Data</a:t>
            </a:r>
            <a:endParaRPr kumimoji="0" lang="en-US" sz="900" b="1" i="0" u="none" strike="noStrike" normalizeH="0" baseline="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5E1EC-32D5-4F43-BDB8-772F2543A242}"/>
              </a:ext>
            </a:extLst>
          </p:cNvPr>
          <p:cNvSpPr txBox="1"/>
          <p:nvPr/>
        </p:nvSpPr>
        <p:spPr>
          <a:xfrm>
            <a:off x="304800" y="152400"/>
            <a:ext cx="8610600" cy="830997"/>
          </a:xfrm>
          <a:prstGeom prst="rect">
            <a:avLst/>
          </a:prstGeom>
          <a:gradFill rotWithShape="1">
            <a:gsLst>
              <a:gs pos="0">
                <a:srgbClr val="730000">
                  <a:shade val="51000"/>
                  <a:satMod val="130000"/>
                </a:srgbClr>
              </a:gs>
              <a:gs pos="80000">
                <a:srgbClr val="730000">
                  <a:shade val="93000"/>
                  <a:satMod val="130000"/>
                </a:srgbClr>
              </a:gs>
              <a:gs pos="100000">
                <a:srgbClr val="73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C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COMPUTERS DOWNLOADING MALWARES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EB3F1D9-7F65-44EF-99E3-CD3851AD4831}"/>
              </a:ext>
            </a:extLst>
          </p:cNvPr>
          <p:cNvGrpSpPr/>
          <p:nvPr/>
        </p:nvGrpSpPr>
        <p:grpSpPr>
          <a:xfrm>
            <a:off x="0" y="1143000"/>
            <a:ext cx="9144000" cy="5486400"/>
            <a:chOff x="0" y="1143000"/>
            <a:chExt cx="9144000" cy="54864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0DD599-B8CE-465C-870B-38B5FFA301AB}"/>
                </a:ext>
              </a:extLst>
            </p:cNvPr>
            <p:cNvGrpSpPr/>
            <p:nvPr/>
          </p:nvGrpSpPr>
          <p:grpSpPr>
            <a:xfrm>
              <a:off x="0" y="1143000"/>
              <a:ext cx="9144000" cy="5486400"/>
              <a:chOff x="0" y="2519829"/>
              <a:chExt cx="9144000" cy="426197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91C0885-44EF-4657-A858-D10984313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2519829"/>
                <a:ext cx="9144000" cy="4261971"/>
              </a:xfrm>
              <a:prstGeom prst="rect">
                <a:avLst/>
              </a:prstGeom>
            </p:spPr>
          </p:pic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F8B5998-2708-4446-A370-D84400F0724C}"/>
                  </a:ext>
                </a:extLst>
              </p:cNvPr>
              <p:cNvSpPr/>
              <p:nvPr/>
            </p:nvSpPr>
            <p:spPr bwMode="auto">
              <a:xfrm>
                <a:off x="685800" y="4953000"/>
                <a:ext cx="304800" cy="152400"/>
              </a:xfrm>
              <a:prstGeom prst="roundRect">
                <a:avLst/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normalizeH="0" baseline="0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20 %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37E40DD-1982-439E-9CEB-F43504F9A1C8}"/>
                  </a:ext>
                </a:extLst>
              </p:cNvPr>
              <p:cNvSpPr/>
              <p:nvPr/>
            </p:nvSpPr>
            <p:spPr bwMode="auto">
              <a:xfrm>
                <a:off x="685800" y="5181600"/>
                <a:ext cx="533400" cy="152400"/>
              </a:xfrm>
              <a:prstGeom prst="roundRect">
                <a:avLst/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normalizeH="0" baseline="0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15 - 20 %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97DB343F-44FC-4C6B-93C3-1462714FC487}"/>
                  </a:ext>
                </a:extLst>
              </p:cNvPr>
              <p:cNvSpPr/>
              <p:nvPr/>
            </p:nvSpPr>
            <p:spPr bwMode="auto">
              <a:xfrm>
                <a:off x="685800" y="5410200"/>
                <a:ext cx="533400" cy="152400"/>
              </a:xfrm>
              <a:prstGeom prst="roundRect">
                <a:avLst/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normalizeH="0" baseline="0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10 - 15 %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ED5AEBE-1E22-4608-95F3-FF12157E572E}"/>
                  </a:ext>
                </a:extLst>
              </p:cNvPr>
              <p:cNvSpPr/>
              <p:nvPr/>
            </p:nvSpPr>
            <p:spPr bwMode="auto">
              <a:xfrm>
                <a:off x="685800" y="5638800"/>
                <a:ext cx="533400" cy="152400"/>
              </a:xfrm>
              <a:prstGeom prst="roundRect">
                <a:avLst/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900" b="1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  <a:r>
                  <a:rPr kumimoji="0" lang="en-US" sz="900" b="1" i="0" u="none" strike="noStrike" normalizeH="0" baseline="0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- 10 %</a:t>
                </a:r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86C83D4-C815-4551-8B11-7DA0377D8113}"/>
                  </a:ext>
                </a:extLst>
              </p:cNvPr>
              <p:cNvSpPr/>
              <p:nvPr/>
            </p:nvSpPr>
            <p:spPr bwMode="auto">
              <a:xfrm>
                <a:off x="685800" y="5867400"/>
                <a:ext cx="533400" cy="152400"/>
              </a:xfrm>
              <a:prstGeom prst="roundRect">
                <a:avLst/>
              </a:prstGeom>
              <a:solidFill>
                <a:srgbClr val="00206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900" b="1" i="0" u="none" strike="noStrike" normalizeH="0" baseline="0" dirty="0">
                    <a:solidFill>
                      <a:srgbClr val="FFFF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0 - 5 %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17EE5-581E-46CB-8490-42A81D184CDF}"/>
                </a:ext>
              </a:extLst>
            </p:cNvPr>
            <p:cNvSpPr/>
            <p:nvPr/>
          </p:nvSpPr>
          <p:spPr>
            <a:xfrm>
              <a:off x="5562600" y="5354209"/>
              <a:ext cx="1447800" cy="441855"/>
            </a:xfrm>
            <a:prstGeom prst="rect">
              <a:avLst/>
            </a:prstGeom>
            <a:solidFill>
              <a:srgbClr val="ADD8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38C5D90-B0D0-488D-9957-7CDC13458FC2}"/>
              </a:ext>
            </a:extLst>
          </p:cNvPr>
          <p:cNvSpPr/>
          <p:nvPr/>
        </p:nvSpPr>
        <p:spPr bwMode="auto">
          <a:xfrm>
            <a:off x="381000" y="5990226"/>
            <a:ext cx="914400" cy="177110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Worldwide 7.8</a:t>
            </a:r>
            <a:r>
              <a:rPr kumimoji="0" lang="en-US" sz="900" b="1" i="0" u="none" strike="noStrike" normalizeH="0" baseline="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%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C8D09E3-CC9A-4A35-A369-4EA9D08E2679}"/>
              </a:ext>
            </a:extLst>
          </p:cNvPr>
          <p:cNvSpPr/>
          <p:nvPr/>
        </p:nvSpPr>
        <p:spPr bwMode="auto">
          <a:xfrm>
            <a:off x="666344" y="5715000"/>
            <a:ext cx="914400" cy="177110"/>
          </a:xfrm>
          <a:prstGeom prst="roundRect">
            <a:avLst/>
          </a:prstGeom>
          <a:solidFill>
            <a:srgbClr val="00206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9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Insufficient Data</a:t>
            </a:r>
            <a:endParaRPr kumimoji="0" lang="en-US" sz="900" b="1" i="0" u="none" strike="noStrike" normalizeH="0" baseline="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0246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A401A5-0E10-4305-B749-77F01CC0AB42}"/>
              </a:ext>
            </a:extLst>
          </p:cNvPr>
          <p:cNvSpPr/>
          <p:nvPr/>
        </p:nvSpPr>
        <p:spPr>
          <a:xfrm>
            <a:off x="1116874" y="6589412"/>
            <a:ext cx="6712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Microsoft Security Intelligence Report,  Volume 23 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5E1EC-32D5-4F43-BDB8-772F2543A242}"/>
              </a:ext>
            </a:extLst>
          </p:cNvPr>
          <p:cNvSpPr txBox="1"/>
          <p:nvPr/>
        </p:nvSpPr>
        <p:spPr>
          <a:xfrm>
            <a:off x="304800" y="152400"/>
            <a:ext cx="8610600" cy="830997"/>
          </a:xfrm>
          <a:prstGeom prst="rect">
            <a:avLst/>
          </a:prstGeom>
          <a:gradFill rotWithShape="1">
            <a:gsLst>
              <a:gs pos="0">
                <a:srgbClr val="730000">
                  <a:shade val="51000"/>
                  <a:satMod val="130000"/>
                </a:srgbClr>
              </a:gs>
              <a:gs pos="80000">
                <a:srgbClr val="730000">
                  <a:shade val="93000"/>
                  <a:satMod val="130000"/>
                </a:srgbClr>
              </a:gs>
              <a:gs pos="100000">
                <a:srgbClr val="73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C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COMPUTERS DOWNLOADING MALWARES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B8340-A58D-4401-9856-E207FBA011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20357" r="9167" b="9436"/>
          <a:stretch/>
        </p:blipFill>
        <p:spPr>
          <a:xfrm>
            <a:off x="134169" y="1219200"/>
            <a:ext cx="8781231" cy="537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576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3863C1-C454-4433-AA3F-A137A9A8CBC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20000"/>
          </a:blip>
          <a:stretch>
            <a:fillRect/>
          </a:stretch>
        </p:blipFill>
        <p:spPr>
          <a:xfrm>
            <a:off x="0" y="1143000"/>
            <a:ext cx="9144000" cy="548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6CAA06-DF38-4A12-9647-76FAEA231658}"/>
              </a:ext>
            </a:extLst>
          </p:cNvPr>
          <p:cNvSpPr txBox="1"/>
          <p:nvPr/>
        </p:nvSpPr>
        <p:spPr>
          <a:xfrm>
            <a:off x="304800" y="152400"/>
            <a:ext cx="8610600" cy="830997"/>
          </a:xfrm>
          <a:prstGeom prst="rect">
            <a:avLst/>
          </a:prstGeom>
          <a:gradFill rotWithShape="1">
            <a:gsLst>
              <a:gs pos="0">
                <a:srgbClr val="730000">
                  <a:shade val="51000"/>
                  <a:satMod val="130000"/>
                </a:srgbClr>
              </a:gs>
              <a:gs pos="80000">
                <a:srgbClr val="730000">
                  <a:shade val="93000"/>
                  <a:satMod val="130000"/>
                </a:srgbClr>
              </a:gs>
              <a:gs pos="100000">
                <a:srgbClr val="73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C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COMPUTERS DOWNLOADING MALWARES</a:t>
            </a:r>
          </a:p>
        </p:txBody>
      </p:sp>
    </p:spTree>
    <p:extLst>
      <p:ext uri="{BB962C8B-B14F-4D97-AF65-F5344CB8AC3E}">
        <p14:creationId xmlns:p14="http://schemas.microsoft.com/office/powerpoint/2010/main" val="279637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6CAA06-DF38-4A12-9647-76FAEA231658}"/>
              </a:ext>
            </a:extLst>
          </p:cNvPr>
          <p:cNvSpPr txBox="1"/>
          <p:nvPr/>
        </p:nvSpPr>
        <p:spPr>
          <a:xfrm>
            <a:off x="304800" y="152400"/>
            <a:ext cx="8610600" cy="830997"/>
          </a:xfrm>
          <a:prstGeom prst="rect">
            <a:avLst/>
          </a:prstGeom>
          <a:gradFill rotWithShape="1">
            <a:gsLst>
              <a:gs pos="0">
                <a:srgbClr val="730000">
                  <a:shade val="51000"/>
                  <a:satMod val="130000"/>
                </a:srgbClr>
              </a:gs>
              <a:gs pos="80000">
                <a:srgbClr val="730000">
                  <a:shade val="93000"/>
                  <a:satMod val="130000"/>
                </a:srgbClr>
              </a:gs>
              <a:gs pos="100000">
                <a:srgbClr val="73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C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COMPUTERS DOWNLOADING MALWARES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790DEB6-075C-40BA-BDDA-84D434D7AC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20000"/>
          </a:blip>
          <a:stretch>
            <a:fillRect/>
          </a:stretch>
        </p:blipFill>
        <p:spPr>
          <a:xfrm>
            <a:off x="0" y="1298014"/>
            <a:ext cx="9144000" cy="517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938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6CAA06-DF38-4A12-9647-76FAEA231658}"/>
              </a:ext>
            </a:extLst>
          </p:cNvPr>
          <p:cNvSpPr txBox="1"/>
          <p:nvPr/>
        </p:nvSpPr>
        <p:spPr>
          <a:xfrm>
            <a:off x="304800" y="152400"/>
            <a:ext cx="8610600" cy="830997"/>
          </a:xfrm>
          <a:prstGeom prst="rect">
            <a:avLst/>
          </a:prstGeom>
          <a:gradFill rotWithShape="1">
            <a:gsLst>
              <a:gs pos="0">
                <a:srgbClr val="730000">
                  <a:shade val="51000"/>
                  <a:satMod val="130000"/>
                </a:srgbClr>
              </a:gs>
              <a:gs pos="80000">
                <a:srgbClr val="730000">
                  <a:shade val="93000"/>
                  <a:satMod val="130000"/>
                </a:srgbClr>
              </a:gs>
              <a:gs pos="100000">
                <a:srgbClr val="73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FFCC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PERCENTAGE OF COMPUTERS DOWNLOADING MALWARES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CC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B82A7-98AE-44D6-8E35-FDE08AED87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20000"/>
          </a:blip>
          <a:stretch>
            <a:fillRect/>
          </a:stretch>
        </p:blipFill>
        <p:spPr>
          <a:xfrm>
            <a:off x="0" y="1298014"/>
            <a:ext cx="9144000" cy="540758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3F9B2B-66B2-4FEE-8FD7-E9018AB5C37F}"/>
              </a:ext>
            </a:extLst>
          </p:cNvPr>
          <p:cNvSpPr/>
          <p:nvPr/>
        </p:nvSpPr>
        <p:spPr>
          <a:xfrm>
            <a:off x="3299460" y="5466729"/>
            <a:ext cx="1295400" cy="294487"/>
          </a:xfrm>
          <a:prstGeom prst="roundRect">
            <a:avLst/>
          </a:prstGeom>
          <a:solidFill>
            <a:schemeClr val="accent1">
              <a:lumMod val="5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Ethiopia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D053BF0-3400-4838-83C2-50DF28F179F8}"/>
              </a:ext>
            </a:extLst>
          </p:cNvPr>
          <p:cNvSpPr/>
          <p:nvPr/>
        </p:nvSpPr>
        <p:spPr>
          <a:xfrm>
            <a:off x="5250179" y="5507026"/>
            <a:ext cx="1295400" cy="294487"/>
          </a:xfrm>
          <a:prstGeom prst="roundRect">
            <a:avLst/>
          </a:prstGeom>
          <a:solidFill>
            <a:schemeClr val="accent6">
              <a:lumMod val="75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Pakistan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01C795-5862-4394-A16C-A84863C627C0}"/>
              </a:ext>
            </a:extLst>
          </p:cNvPr>
          <p:cNvSpPr/>
          <p:nvPr/>
        </p:nvSpPr>
        <p:spPr>
          <a:xfrm>
            <a:off x="7086600" y="5466728"/>
            <a:ext cx="1295400" cy="294487"/>
          </a:xfrm>
          <a:prstGeom prst="roundRect">
            <a:avLst/>
          </a:prstGeom>
          <a:solidFill>
            <a:schemeClr val="accent1">
              <a:lumMod val="50000"/>
              <a:alpha val="8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Palestine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FDA64D-70E4-4A98-A17F-DE9E0898C970}"/>
              </a:ext>
            </a:extLst>
          </p:cNvPr>
          <p:cNvSpPr/>
          <p:nvPr/>
        </p:nvSpPr>
        <p:spPr>
          <a:xfrm>
            <a:off x="3558541" y="5842219"/>
            <a:ext cx="815340" cy="6703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26.33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2BFC409-BFB8-46E1-9F6A-404A470857FD}"/>
              </a:ext>
            </a:extLst>
          </p:cNvPr>
          <p:cNvSpPr/>
          <p:nvPr/>
        </p:nvSpPr>
        <p:spPr>
          <a:xfrm>
            <a:off x="5448302" y="5903160"/>
            <a:ext cx="815340" cy="670312"/>
          </a:xfrm>
          <a:prstGeom prst="ellipse">
            <a:avLst/>
          </a:prstGeom>
          <a:solidFill>
            <a:srgbClr val="5D8A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18.94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13834BE-AF7D-43D6-B505-307C44B8B6E9}"/>
              </a:ext>
            </a:extLst>
          </p:cNvPr>
          <p:cNvSpPr/>
          <p:nvPr/>
        </p:nvSpPr>
        <p:spPr>
          <a:xfrm>
            <a:off x="7296151" y="5842219"/>
            <a:ext cx="815340" cy="67031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17.50</a:t>
            </a:r>
          </a:p>
        </p:txBody>
      </p:sp>
    </p:spTree>
    <p:extLst>
      <p:ext uri="{BB962C8B-B14F-4D97-AF65-F5344CB8AC3E}">
        <p14:creationId xmlns:p14="http://schemas.microsoft.com/office/powerpoint/2010/main" val="222951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6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2FBF6F-0AE9-46C2-8BA8-C272FA611F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762000" y="147626"/>
            <a:ext cx="7620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vl="0" algn="ctr">
              <a:spcBef>
                <a:spcPts val="105"/>
              </a:spcBef>
            </a:pPr>
            <a:r>
              <a:rPr lang="en-US" sz="4400" b="1" spc="-5" dirty="0">
                <a:solidFill>
                  <a:srgbClr val="FF0000"/>
                </a:solidFill>
                <a:cs typeface="Calibri"/>
              </a:rPr>
              <a:t>The Changing </a:t>
            </a:r>
            <a:r>
              <a:rPr lang="en-US" sz="4400" b="1" spc="-20" dirty="0">
                <a:solidFill>
                  <a:srgbClr val="FF0000"/>
                </a:solidFill>
                <a:cs typeface="Calibri"/>
              </a:rPr>
              <a:t>Nature </a:t>
            </a:r>
            <a:r>
              <a:rPr lang="en-US" sz="4400" b="1" spc="-5" dirty="0">
                <a:solidFill>
                  <a:srgbClr val="FF0000"/>
                </a:solidFill>
                <a:cs typeface="Calibri"/>
              </a:rPr>
              <a:t>Of</a:t>
            </a:r>
            <a:r>
              <a:rPr lang="en-US" sz="4400" b="1" spc="-10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sz="4400" b="1" spc="-20" dirty="0">
                <a:solidFill>
                  <a:srgbClr val="FF0000"/>
                </a:solidFill>
                <a:cs typeface="Calibri"/>
              </a:rPr>
              <a:t>Threat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28600" y="1066800"/>
            <a:ext cx="8610600" cy="5069978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68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400" b="1" spc="-10" dirty="0">
                <a:cs typeface="Calibri"/>
              </a:rPr>
              <a:t>Intruders are prepared </a:t>
            </a:r>
            <a:r>
              <a:rPr lang="en-US" sz="2400" b="1" dirty="0">
                <a:cs typeface="Calibri"/>
              </a:rPr>
              <a:t>and </a:t>
            </a:r>
            <a:r>
              <a:rPr lang="en-US" sz="2400" b="1" spc="-10" dirty="0">
                <a:cs typeface="Calibri"/>
              </a:rPr>
              <a:t>ready</a:t>
            </a:r>
            <a:endParaRPr lang="en-US" sz="2400" dirty="0"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400" b="1" spc="-15" dirty="0">
                <a:cs typeface="Calibri"/>
              </a:rPr>
              <a:t>Internet attacks </a:t>
            </a:r>
            <a:r>
              <a:rPr lang="en-US" sz="2400" b="1" spc="-10" dirty="0">
                <a:cs typeface="Calibri"/>
              </a:rPr>
              <a:t>are </a:t>
            </a:r>
            <a:r>
              <a:rPr lang="en-US" sz="2400" b="1" spc="-40" dirty="0">
                <a:cs typeface="Calibri"/>
              </a:rPr>
              <a:t>easy, </a:t>
            </a:r>
            <a:r>
              <a:rPr lang="en-US" sz="2400" b="1" dirty="0">
                <a:cs typeface="Calibri"/>
              </a:rPr>
              <a:t>low </a:t>
            </a:r>
            <a:r>
              <a:rPr lang="en-US" sz="2400" b="1" spc="-5" dirty="0">
                <a:cs typeface="Calibri"/>
              </a:rPr>
              <a:t>risk </a:t>
            </a:r>
            <a:r>
              <a:rPr lang="en-US" sz="2400" b="1" dirty="0">
                <a:cs typeface="Calibri"/>
              </a:rPr>
              <a:t>and </a:t>
            </a:r>
            <a:r>
              <a:rPr lang="en-US" sz="2400" b="1" i="1" spc="-10" dirty="0">
                <a:solidFill>
                  <a:srgbClr val="FF0000"/>
                </a:solidFill>
                <a:cs typeface="Calibri"/>
              </a:rPr>
              <a:t>hard </a:t>
            </a:r>
            <a:r>
              <a:rPr lang="en-US" sz="2400" b="1" i="1" spc="-15" dirty="0">
                <a:solidFill>
                  <a:srgbClr val="FF0000"/>
                </a:solidFill>
                <a:cs typeface="Calibri"/>
              </a:rPr>
              <a:t>to</a:t>
            </a:r>
            <a:r>
              <a:rPr lang="en-US" sz="2400" b="1" i="1" spc="25" dirty="0">
                <a:solidFill>
                  <a:srgbClr val="FF0000"/>
                </a:solidFill>
                <a:cs typeface="Calibri"/>
              </a:rPr>
              <a:t> </a:t>
            </a:r>
            <a:r>
              <a:rPr lang="en-US" sz="2400" b="1" i="1" spc="-15" dirty="0">
                <a:solidFill>
                  <a:srgbClr val="FF0000"/>
                </a:solidFill>
                <a:cs typeface="Calibri"/>
              </a:rPr>
              <a:t>trace</a:t>
            </a:r>
            <a:endParaRPr lang="en-US" sz="2400" i="1" dirty="0">
              <a:solidFill>
                <a:srgbClr val="FF0000"/>
              </a:solidFill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5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400" b="1" spc="-10" dirty="0">
                <a:cs typeface="Calibri"/>
              </a:rPr>
              <a:t>Intruder tools</a:t>
            </a:r>
            <a:r>
              <a:rPr lang="en-US" sz="2400" b="1" spc="5" dirty="0">
                <a:cs typeface="Calibri"/>
              </a:rPr>
              <a:t> </a:t>
            </a:r>
            <a:r>
              <a:rPr lang="en-US" sz="2400" b="1" spc="-10" dirty="0">
                <a:cs typeface="Calibri"/>
              </a:rPr>
              <a:t>are:</a:t>
            </a:r>
            <a:endParaRPr lang="en-US" sz="2400" dirty="0">
              <a:cs typeface="Calibri"/>
            </a:endParaRPr>
          </a:p>
          <a:p>
            <a:pPr marL="716915" lvl="1" indent="-320040">
              <a:lnSpc>
                <a:spcPct val="150000"/>
              </a:lnSpc>
              <a:spcBef>
                <a:spcPts val="25"/>
              </a:spcBef>
              <a:buClr>
                <a:srgbClr val="4F81BC"/>
              </a:buClr>
              <a:buSzPct val="80000"/>
              <a:buFont typeface="Wingdings 2"/>
              <a:buChar char=""/>
              <a:tabLst>
                <a:tab pos="716915" algn="l"/>
                <a:tab pos="717550" algn="l"/>
              </a:tabLst>
            </a:pPr>
            <a:r>
              <a:rPr lang="en-US" sz="2000" b="1" spc="-10" dirty="0">
                <a:solidFill>
                  <a:srgbClr val="006FC0"/>
                </a:solidFill>
                <a:cs typeface="Calibri"/>
              </a:rPr>
              <a:t>Increasingly sophisticated</a:t>
            </a:r>
          </a:p>
          <a:p>
            <a:pPr marL="716915" lvl="1" indent="-320040">
              <a:lnSpc>
                <a:spcPct val="150000"/>
              </a:lnSpc>
              <a:buClr>
                <a:srgbClr val="4F81BC"/>
              </a:buClr>
              <a:buSzPct val="80000"/>
              <a:buFont typeface="Wingdings 2"/>
              <a:buChar char=""/>
              <a:tabLst>
                <a:tab pos="716915" algn="l"/>
                <a:tab pos="717550" algn="l"/>
              </a:tabLst>
            </a:pPr>
            <a:r>
              <a:rPr lang="en-US" sz="2000" b="1" spc="-10" dirty="0">
                <a:solidFill>
                  <a:srgbClr val="006FC0"/>
                </a:solidFill>
                <a:cs typeface="Calibri"/>
              </a:rPr>
              <a:t>Easy to use, especially by novice intruders</a:t>
            </a:r>
          </a:p>
          <a:p>
            <a:pPr marL="716915" lvl="1" indent="-320040">
              <a:lnSpc>
                <a:spcPct val="150000"/>
              </a:lnSpc>
              <a:buClr>
                <a:srgbClr val="4F81BC"/>
              </a:buClr>
              <a:buSzPct val="80000"/>
              <a:buFont typeface="Wingdings 2"/>
              <a:buChar char=""/>
              <a:tabLst>
                <a:tab pos="716915" algn="l"/>
                <a:tab pos="717550" algn="l"/>
              </a:tabLst>
            </a:pPr>
            <a:r>
              <a:rPr lang="en-US" sz="2000" b="1" spc="-10" dirty="0">
                <a:solidFill>
                  <a:srgbClr val="006FC0"/>
                </a:solidFill>
                <a:cs typeface="Calibri"/>
              </a:rPr>
              <a:t>Designed to support large scale attacks</a:t>
            </a:r>
          </a:p>
          <a:p>
            <a:pPr marL="355600" marR="5080" indent="-342900">
              <a:lnSpc>
                <a:spcPct val="150000"/>
              </a:lnSpc>
              <a:spcBef>
                <a:spcPts val="54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400" b="1" spc="-5" dirty="0">
                <a:cs typeface="Calibri"/>
              </a:rPr>
              <a:t>The </a:t>
            </a:r>
            <a:r>
              <a:rPr lang="en-US" sz="2400" b="1" spc="-10" dirty="0">
                <a:cs typeface="Calibri"/>
              </a:rPr>
              <a:t>complexity </a:t>
            </a:r>
            <a:r>
              <a:rPr lang="en-US" sz="2400" b="1" dirty="0">
                <a:cs typeface="Calibri"/>
              </a:rPr>
              <a:t>of </a:t>
            </a:r>
            <a:r>
              <a:rPr lang="en-US" sz="2400" b="1" spc="-5" dirty="0">
                <a:cs typeface="Calibri"/>
              </a:rPr>
              <a:t>the </a:t>
            </a:r>
            <a:r>
              <a:rPr lang="en-US" sz="2400" b="1" spc="-15" dirty="0">
                <a:cs typeface="Calibri"/>
              </a:rPr>
              <a:t>Internet </a:t>
            </a:r>
            <a:r>
              <a:rPr lang="en-US" sz="2400" b="1" spc="-10" dirty="0">
                <a:cs typeface="Calibri"/>
              </a:rPr>
              <a:t>protocols </a:t>
            </a:r>
            <a:r>
              <a:rPr lang="en-US" sz="2400" b="1" dirty="0">
                <a:cs typeface="Calibri"/>
              </a:rPr>
              <a:t>and </a:t>
            </a:r>
            <a:r>
              <a:rPr lang="en-US" sz="2400" b="1" spc="-5" dirty="0">
                <a:cs typeface="Calibri"/>
              </a:rPr>
              <a:t>applications </a:t>
            </a:r>
            <a:r>
              <a:rPr lang="en-US" sz="2400" b="1" spc="-10" dirty="0">
                <a:cs typeface="Calibri"/>
              </a:rPr>
              <a:t>are </a:t>
            </a:r>
            <a:r>
              <a:rPr lang="en-US" sz="2400" b="1" dirty="0">
                <a:cs typeface="Calibri"/>
              </a:rPr>
              <a:t>all </a:t>
            </a:r>
            <a:r>
              <a:rPr lang="en-US" sz="2400" b="1" spc="-5" dirty="0">
                <a:cs typeface="Calibri"/>
              </a:rPr>
              <a:t>increasing </a:t>
            </a:r>
            <a:r>
              <a:rPr lang="en-US" sz="2400" b="1" dirty="0">
                <a:cs typeface="Calibri"/>
              </a:rPr>
              <a:t>along </a:t>
            </a:r>
            <a:r>
              <a:rPr lang="en-US" sz="2400" b="1" spc="-5" dirty="0">
                <a:cs typeface="Calibri"/>
              </a:rPr>
              <a:t>with </a:t>
            </a:r>
            <a:r>
              <a:rPr lang="en-US" sz="2400" b="1" dirty="0">
                <a:cs typeface="Calibri"/>
              </a:rPr>
              <a:t>our </a:t>
            </a:r>
            <a:r>
              <a:rPr lang="en-US" sz="2400" b="1" spc="-10" dirty="0">
                <a:cs typeface="Calibri"/>
              </a:rPr>
              <a:t>reliance </a:t>
            </a:r>
            <a:r>
              <a:rPr lang="en-US" sz="2400" b="1" dirty="0">
                <a:cs typeface="Calibri"/>
              </a:rPr>
              <a:t>on</a:t>
            </a:r>
            <a:r>
              <a:rPr lang="en-US" sz="2400" b="1" spc="-80" dirty="0">
                <a:cs typeface="Calibri"/>
              </a:rPr>
              <a:t> </a:t>
            </a:r>
            <a:r>
              <a:rPr lang="en-US" sz="2400" b="1" spc="-5" dirty="0">
                <a:cs typeface="Calibri"/>
              </a:rPr>
              <a:t>them</a:t>
            </a:r>
            <a:endParaRPr lang="en-US" sz="2400" dirty="0"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5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400" b="1" spc="-5" dirty="0">
                <a:cs typeface="Calibri"/>
              </a:rPr>
              <a:t>The </a:t>
            </a:r>
            <a:r>
              <a:rPr lang="en-US" sz="2400" b="1" spc="-15" dirty="0">
                <a:cs typeface="Calibri"/>
              </a:rPr>
              <a:t>Internet </a:t>
            </a:r>
            <a:r>
              <a:rPr lang="en-US" sz="2400" b="1" dirty="0">
                <a:cs typeface="Calibri"/>
              </a:rPr>
              <a:t>has </a:t>
            </a:r>
            <a:r>
              <a:rPr lang="en-US" sz="2400" b="1" spc="-5" dirty="0">
                <a:cs typeface="Calibri"/>
              </a:rPr>
              <a:t>become </a:t>
            </a:r>
            <a:r>
              <a:rPr lang="en-US" sz="2400" b="1" dirty="0">
                <a:cs typeface="Calibri"/>
              </a:rPr>
              <a:t>an </a:t>
            </a:r>
            <a:r>
              <a:rPr lang="en-US" sz="2400" b="1" spc="-15" dirty="0">
                <a:cs typeface="Calibri"/>
              </a:rPr>
              <a:t>infrastructure</a:t>
            </a:r>
            <a:r>
              <a:rPr lang="en-US" sz="2400" b="1" dirty="0">
                <a:cs typeface="Calibri"/>
              </a:rPr>
              <a:t> </a:t>
            </a:r>
            <a:r>
              <a:rPr lang="en-US" sz="2400" b="1" spc="-5" dirty="0">
                <a:cs typeface="Calibri"/>
              </a:rPr>
              <a:t>itself</a:t>
            </a:r>
            <a:endParaRPr lang="en-US" sz="2400" dirty="0"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1066800" y="304800"/>
            <a:ext cx="69602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-3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Why Systems </a:t>
            </a:r>
            <a:r>
              <a:rPr kumimoji="0" lang="en-US" sz="4400" b="1" i="0" u="none" strike="noStrike" kern="1200" cap="none" spc="-2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Are </a:t>
            </a:r>
            <a:r>
              <a:rPr kumimoji="0" lang="en-US" sz="4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Not </a:t>
            </a:r>
            <a:r>
              <a:rPr kumimoji="0" lang="en-US" sz="4400" b="1" i="0" u="none" strike="noStrike" kern="1200" cap="none" spc="-1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Secure?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11150" y="988470"/>
            <a:ext cx="7834630" cy="496353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Security 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is an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isolated effort– 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Not</a:t>
            </a:r>
            <a:r>
              <a:rPr sz="32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integrated</a:t>
            </a:r>
            <a:endParaRPr sz="3200" dirty="0">
              <a:latin typeface="Calibri"/>
              <a:cs typeface="Calibri"/>
            </a:endParaRPr>
          </a:p>
          <a:p>
            <a:pPr marL="355600"/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within 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the</a:t>
            </a: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6FC0"/>
                </a:solidFill>
                <a:latin typeface="Calibri"/>
                <a:cs typeface="Calibri"/>
              </a:rPr>
              <a:t>systems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Reasons</a:t>
            </a:r>
            <a:r>
              <a:rPr sz="32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being: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Security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5" dirty="0">
                <a:latin typeface="Calibri"/>
                <a:cs typeface="Calibri"/>
              </a:rPr>
              <a:t>fundamentally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difficult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spcBef>
                <a:spcPts val="66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Security </a:t>
            </a:r>
            <a:r>
              <a:rPr sz="2800" spc="-5" dirty="0">
                <a:latin typeface="Calibri"/>
                <a:cs typeface="Calibri"/>
              </a:rPr>
              <a:t>is 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afterthought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spcBef>
                <a:spcPts val="66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Security </a:t>
            </a:r>
            <a:r>
              <a:rPr sz="2800" spc="-5" dirty="0">
                <a:latin typeface="Calibri"/>
                <a:cs typeface="Calibri"/>
              </a:rPr>
              <a:t>is an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impediment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False </a:t>
            </a:r>
            <a:r>
              <a:rPr sz="2800" spc="-10" dirty="0">
                <a:latin typeface="Calibri"/>
                <a:cs typeface="Calibri"/>
              </a:rPr>
              <a:t>solutions impede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progress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problem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people, not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computers</a:t>
            </a:r>
            <a:endParaRPr lang="en-US" sz="2800" spc="-20" dirty="0">
              <a:latin typeface="Calibri"/>
              <a:cs typeface="Calibri"/>
            </a:endParaRPr>
          </a:p>
          <a:p>
            <a:pPr marL="756285" lvl="1" indent="-286385"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10" dirty="0">
                <a:latin typeface="Calibri"/>
                <a:cs typeface="Calibri"/>
              </a:rPr>
              <a:t>Security Is About Hardware And Software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702970" y="496951"/>
            <a:ext cx="7739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1. Security is </a:t>
            </a:r>
            <a:r>
              <a:rPr kumimoji="0" lang="en-US" sz="4000" b="1" i="0" u="none" strike="noStrike" kern="1200" cap="none" spc="-1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Fundamentally</a:t>
            </a:r>
            <a:r>
              <a:rPr kumimoji="0" lang="en-US" sz="4000" b="1" i="0" u="none" strike="noStrike" kern="1200" cap="none" spc="5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4000" b="1" i="0" u="none" strike="noStrike" kern="1200" cap="none" spc="-1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Difficult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381000" y="1527424"/>
            <a:ext cx="8305800" cy="4888518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32740" indent="-320040">
              <a:lnSpc>
                <a:spcPct val="200000"/>
              </a:lnSpc>
              <a:spcBef>
                <a:spcPts val="440"/>
              </a:spcBef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sz="2700" b="1" spc="-10" dirty="0">
                <a:solidFill>
                  <a:srgbClr val="006FC0"/>
                </a:solidFill>
                <a:latin typeface="Calibri"/>
                <a:cs typeface="Calibri"/>
              </a:rPr>
              <a:t>Secure </a:t>
            </a:r>
            <a:r>
              <a:rPr sz="2700" b="1" spc="-20" dirty="0">
                <a:solidFill>
                  <a:srgbClr val="006FC0"/>
                </a:solidFill>
                <a:latin typeface="Calibri"/>
                <a:cs typeface="Calibri"/>
              </a:rPr>
              <a:t>Systems </a:t>
            </a:r>
            <a:r>
              <a:rPr sz="2700" b="1" spc="-40" dirty="0">
                <a:solidFill>
                  <a:srgbClr val="006FC0"/>
                </a:solidFill>
                <a:latin typeface="Calibri"/>
                <a:cs typeface="Calibri"/>
              </a:rPr>
              <a:t>Vs. </a:t>
            </a:r>
            <a:r>
              <a:rPr sz="2700" b="1" spc="-10" dirty="0">
                <a:solidFill>
                  <a:srgbClr val="006FC0"/>
                </a:solidFill>
                <a:latin typeface="Calibri"/>
                <a:cs typeface="Calibri"/>
              </a:rPr>
              <a:t>Correct</a:t>
            </a:r>
            <a:r>
              <a:rPr sz="2700" b="1" spc="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00" b="1" spc="-20" dirty="0">
                <a:solidFill>
                  <a:srgbClr val="006FC0"/>
                </a:solidFill>
                <a:latin typeface="Calibri"/>
                <a:cs typeface="Calibri"/>
              </a:rPr>
              <a:t>Systems</a:t>
            </a:r>
            <a:endParaRPr sz="2700" dirty="0">
              <a:latin typeface="Calibri"/>
              <a:cs typeface="Calibri"/>
            </a:endParaRPr>
          </a:p>
          <a:p>
            <a:pPr marL="625475" marR="5080" lvl="1" indent="-274320">
              <a:lnSpc>
                <a:spcPct val="200000"/>
              </a:lnSpc>
              <a:spcBef>
                <a:spcPts val="625"/>
              </a:spcBef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400" dirty="0">
                <a:latin typeface="Calibri"/>
                <a:cs typeface="Calibri"/>
              </a:rPr>
              <a:t>No major </a:t>
            </a:r>
            <a:r>
              <a:rPr sz="2400" spc="-10" dirty="0">
                <a:latin typeface="Calibri"/>
                <a:cs typeface="Calibri"/>
              </a:rPr>
              <a:t>operating </a:t>
            </a:r>
            <a:r>
              <a:rPr sz="2400" spc="-25" dirty="0">
                <a:latin typeface="Calibri"/>
                <a:cs typeface="Calibri"/>
              </a:rPr>
              <a:t>system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spc="-10" dirty="0">
                <a:latin typeface="Calibri"/>
                <a:cs typeface="Calibri"/>
              </a:rPr>
              <a:t>ever </a:t>
            </a:r>
            <a:r>
              <a:rPr sz="2400" spc="-20" dirty="0">
                <a:latin typeface="Calibri"/>
                <a:cs typeface="Calibri"/>
              </a:rPr>
              <a:t>worked </a:t>
            </a:r>
            <a:r>
              <a:rPr sz="2400" spc="-10" dirty="0">
                <a:latin typeface="Calibri"/>
                <a:cs typeface="Calibri"/>
              </a:rPr>
              <a:t>perfectly </a:t>
            </a:r>
            <a:r>
              <a:rPr sz="2400" spc="-5" dirty="0">
                <a:latin typeface="Calibri"/>
                <a:cs typeface="Calibri"/>
              </a:rPr>
              <a:t>but  </a:t>
            </a:r>
            <a:r>
              <a:rPr sz="2400" dirty="0">
                <a:latin typeface="Calibri"/>
                <a:cs typeface="Calibri"/>
              </a:rPr>
              <a:t>these </a:t>
            </a:r>
            <a:r>
              <a:rPr sz="2400" spc="-20" dirty="0">
                <a:latin typeface="Calibri"/>
                <a:cs typeface="Calibri"/>
              </a:rPr>
              <a:t>systems </a:t>
            </a:r>
            <a:r>
              <a:rPr sz="2400" spc="-15" dirty="0">
                <a:latin typeface="Calibri"/>
                <a:cs typeface="Calibri"/>
              </a:rPr>
              <a:t>are </a:t>
            </a:r>
            <a:r>
              <a:rPr sz="2400" spc="-10" dirty="0">
                <a:latin typeface="Calibri"/>
                <a:cs typeface="Calibri"/>
              </a:rPr>
              <a:t>reasonably </a:t>
            </a:r>
            <a:r>
              <a:rPr sz="2400" spc="-5" dirty="0">
                <a:latin typeface="Calibri"/>
                <a:cs typeface="Calibri"/>
              </a:rPr>
              <a:t>dependable and do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job</a:t>
            </a:r>
            <a:endParaRPr lang="en-US" sz="2400" spc="-5" dirty="0">
              <a:latin typeface="Calibri"/>
              <a:cs typeface="Calibri"/>
            </a:endParaRPr>
          </a:p>
          <a:p>
            <a:pPr marL="625475" marR="5080" lvl="1" indent="-274320">
              <a:lnSpc>
                <a:spcPct val="200000"/>
              </a:lnSpc>
              <a:spcBef>
                <a:spcPts val="625"/>
              </a:spcBef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lang="en-US" sz="2400" spc="-5" dirty="0">
                <a:latin typeface="Calibri"/>
                <a:cs typeface="Calibri"/>
              </a:rPr>
              <a:t>Bugs in a function – </a:t>
            </a:r>
            <a:r>
              <a:rPr lang="en-US" sz="2400" i="1" spc="-5" dirty="0">
                <a:solidFill>
                  <a:srgbClr val="FF0000"/>
                </a:solidFill>
                <a:latin typeface="Calibri"/>
                <a:cs typeface="Calibri"/>
              </a:rPr>
              <a:t>avoid it </a:t>
            </a:r>
          </a:p>
          <a:p>
            <a:pPr marL="625475" marR="5080" lvl="1" indent="-274320">
              <a:lnSpc>
                <a:spcPct val="200000"/>
              </a:lnSpc>
              <a:spcBef>
                <a:spcPts val="625"/>
              </a:spcBef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lang="en-US" sz="2400" spc="-5" dirty="0">
                <a:latin typeface="Calibri"/>
                <a:cs typeface="Calibri"/>
              </a:rPr>
              <a:t>What if it is found by an expert hacker</a:t>
            </a:r>
          </a:p>
          <a:p>
            <a:pPr marL="625475" marR="5080" lvl="1" indent="-274320">
              <a:lnSpc>
                <a:spcPct val="200000"/>
              </a:lnSpc>
              <a:spcBef>
                <a:spcPts val="625"/>
              </a:spcBef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lang="en-US" sz="2400" dirty="0">
                <a:latin typeface="Calibri"/>
                <a:cs typeface="Calibri"/>
              </a:rPr>
              <a:t>Ongoing battle b/w </a:t>
            </a:r>
            <a:r>
              <a:rPr lang="en-US" sz="2400" dirty="0">
                <a:solidFill>
                  <a:srgbClr val="FF0000"/>
                </a:solidFill>
                <a:latin typeface="Calibri"/>
                <a:cs typeface="Calibri"/>
              </a:rPr>
              <a:t>designers and the penetrators</a:t>
            </a:r>
            <a:endParaRPr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702970" y="496951"/>
            <a:ext cx="7739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1. Security is </a:t>
            </a:r>
            <a:r>
              <a:rPr kumimoji="0" lang="en-US" sz="4000" b="1" i="0" u="none" strike="noStrike" kern="1200" cap="none" spc="-1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Fundamentally</a:t>
            </a:r>
            <a:r>
              <a:rPr kumimoji="0" lang="en-US" sz="4000" b="1" i="0" u="none" strike="noStrike" kern="1200" cap="none" spc="5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4000" b="1" i="0" u="none" strike="noStrike" kern="1200" cap="none" spc="-1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Difficult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304800" y="1371600"/>
            <a:ext cx="8458200" cy="4819268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32740" marR="426720" indent="-320040">
              <a:lnSpc>
                <a:spcPct val="150000"/>
              </a:lnSpc>
              <a:spcBef>
                <a:spcPts val="200"/>
              </a:spcBef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sz="2700" b="1" spc="-15" dirty="0">
                <a:solidFill>
                  <a:srgbClr val="006FC0"/>
                </a:solidFill>
                <a:latin typeface="Calibri"/>
                <a:cs typeface="Calibri"/>
              </a:rPr>
              <a:t>Likelihood </a:t>
            </a:r>
            <a:r>
              <a:rPr sz="2700" b="1" dirty="0">
                <a:solidFill>
                  <a:srgbClr val="006FC0"/>
                </a:solidFill>
                <a:latin typeface="Calibri"/>
                <a:cs typeface="Calibri"/>
              </a:rPr>
              <a:t>of a </a:t>
            </a:r>
            <a:r>
              <a:rPr sz="2700" b="1" spc="-15" dirty="0">
                <a:solidFill>
                  <a:srgbClr val="006FC0"/>
                </a:solidFill>
                <a:latin typeface="Calibri"/>
                <a:cs typeface="Calibri"/>
              </a:rPr>
              <a:t>flaw </a:t>
            </a:r>
            <a:r>
              <a:rPr sz="2700" b="1" spc="-35" dirty="0">
                <a:solidFill>
                  <a:srgbClr val="006FC0"/>
                </a:solidFill>
                <a:latin typeface="Calibri"/>
                <a:cs typeface="Calibri"/>
              </a:rPr>
              <a:t>Vs. </a:t>
            </a:r>
            <a:r>
              <a:rPr sz="2700" b="1" spc="-15" dirty="0">
                <a:solidFill>
                  <a:srgbClr val="006FC0"/>
                </a:solidFill>
                <a:latin typeface="Calibri"/>
                <a:cs typeface="Calibri"/>
              </a:rPr>
              <a:t>Likelihood </a:t>
            </a:r>
            <a:r>
              <a:rPr sz="2700" b="1" dirty="0">
                <a:solidFill>
                  <a:srgbClr val="006FC0"/>
                </a:solidFill>
                <a:latin typeface="Calibri"/>
                <a:cs typeface="Calibri"/>
              </a:rPr>
              <a:t>of a </a:t>
            </a:r>
            <a:r>
              <a:rPr sz="2700" b="1" spc="-15" dirty="0">
                <a:solidFill>
                  <a:srgbClr val="006FC0"/>
                </a:solidFill>
                <a:latin typeface="Calibri"/>
                <a:cs typeface="Calibri"/>
              </a:rPr>
              <a:t>flaw </a:t>
            </a:r>
            <a:r>
              <a:rPr sz="2700" b="1" spc="-5" dirty="0">
                <a:solidFill>
                  <a:srgbClr val="006FC0"/>
                </a:solidFill>
                <a:latin typeface="Calibri"/>
                <a:cs typeface="Calibri"/>
              </a:rPr>
              <a:t>being  </a:t>
            </a:r>
            <a:r>
              <a:rPr sz="2700" b="1" spc="-15" dirty="0">
                <a:solidFill>
                  <a:srgbClr val="006FC0"/>
                </a:solidFill>
                <a:latin typeface="Calibri"/>
                <a:cs typeface="Calibri"/>
              </a:rPr>
              <a:t>exploited </a:t>
            </a:r>
            <a:r>
              <a:rPr sz="2700" b="1" spc="-5" dirty="0">
                <a:solidFill>
                  <a:srgbClr val="006FC0"/>
                </a:solidFill>
                <a:latin typeface="Calibri"/>
                <a:cs typeface="Calibri"/>
              </a:rPr>
              <a:t>by </a:t>
            </a:r>
            <a:r>
              <a:rPr sz="2700" b="1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27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00" b="1" spc="-15" dirty="0">
                <a:solidFill>
                  <a:srgbClr val="006FC0"/>
                </a:solidFill>
                <a:latin typeface="Calibri"/>
                <a:cs typeface="Calibri"/>
              </a:rPr>
              <a:t>penetrator</a:t>
            </a:r>
            <a:endParaRPr sz="27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spcBef>
                <a:spcPts val="254"/>
              </a:spcBef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lang="en-US" sz="2400" spc="-5" dirty="0">
                <a:latin typeface="Calibri"/>
                <a:cs typeface="Calibri"/>
              </a:rPr>
              <a:t>Likelihood of flaw </a:t>
            </a: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lang="en-US" sz="2400" i="1" spc="-5" dirty="0">
                <a:solidFill>
                  <a:srgbClr val="FF0000"/>
                </a:solidFill>
                <a:latin typeface="Calibri"/>
                <a:cs typeface="Calibri"/>
              </a:rPr>
              <a:t>Very high</a:t>
            </a:r>
            <a:r>
              <a:rPr lang="en-US" sz="2400" spc="-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</a:p>
          <a:p>
            <a:pPr marL="625475" lvl="1" indent="-274320">
              <a:lnSpc>
                <a:spcPct val="150000"/>
              </a:lnSpc>
              <a:spcBef>
                <a:spcPts val="254"/>
              </a:spcBef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lang="en-US" sz="2400" spc="-5" dirty="0">
                <a:cs typeface="Calibri"/>
              </a:rPr>
              <a:t>Likelihood of flaw being exploited </a:t>
            </a:r>
            <a:r>
              <a:rPr lang="en-US" sz="2400" spc="-5" dirty="0">
                <a:solidFill>
                  <a:srgbClr val="FF0000"/>
                </a:solidFill>
                <a:cs typeface="Calibri"/>
              </a:rPr>
              <a:t>(hope it is low)</a:t>
            </a:r>
            <a:endParaRPr lang="en-US" sz="2400" spc="-5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spcBef>
                <a:spcPts val="254"/>
              </a:spcBef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spc="-15" dirty="0">
                <a:latin typeface="Calibri"/>
                <a:cs typeface="Calibri"/>
              </a:rPr>
              <a:t>attaining perfect </a:t>
            </a:r>
            <a:r>
              <a:rPr sz="2400" spc="-5" dirty="0">
                <a:latin typeface="Calibri"/>
                <a:cs typeface="Calibri"/>
              </a:rPr>
              <a:t>security</a:t>
            </a:r>
            <a:endParaRPr sz="2400" dirty="0">
              <a:latin typeface="Calibri"/>
              <a:cs typeface="Calibri"/>
            </a:endParaRPr>
          </a:p>
          <a:p>
            <a:pPr marL="625475" marR="83185" lvl="1" indent="-274320">
              <a:lnSpc>
                <a:spcPct val="150000"/>
              </a:lnSpc>
              <a:spcBef>
                <a:spcPts val="575"/>
              </a:spcBef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400" dirty="0">
                <a:latin typeface="Calibri"/>
                <a:cs typeface="Calibri"/>
              </a:rPr>
              <a:t>But making the </a:t>
            </a:r>
            <a:r>
              <a:rPr sz="2400" i="1" spc="-15" dirty="0">
                <a:solidFill>
                  <a:srgbClr val="0070C0"/>
                </a:solidFill>
                <a:latin typeface="Calibri"/>
                <a:cs typeface="Calibri"/>
              </a:rPr>
              <a:t>penetrator’s </a:t>
            </a:r>
            <a:r>
              <a:rPr sz="2400" i="1" spc="-5" dirty="0">
                <a:solidFill>
                  <a:srgbClr val="0070C0"/>
                </a:solidFill>
                <a:latin typeface="Calibri"/>
                <a:cs typeface="Calibri"/>
              </a:rPr>
              <a:t>job so </a:t>
            </a:r>
            <a:r>
              <a:rPr sz="2400" i="1" spc="-10" dirty="0">
                <a:solidFill>
                  <a:srgbClr val="0070C0"/>
                </a:solidFill>
                <a:latin typeface="Calibri"/>
                <a:cs typeface="Calibri"/>
              </a:rPr>
              <a:t>difficult, </a:t>
            </a:r>
            <a:r>
              <a:rPr sz="2400" i="1" spc="-30" dirty="0">
                <a:solidFill>
                  <a:srgbClr val="0070C0"/>
                </a:solidFill>
                <a:latin typeface="Calibri"/>
                <a:cs typeface="Calibri"/>
              </a:rPr>
              <a:t>risky, </a:t>
            </a:r>
            <a:r>
              <a:rPr sz="2400" i="1" spc="-5" dirty="0">
                <a:solidFill>
                  <a:srgbClr val="0070C0"/>
                </a:solidFill>
                <a:latin typeface="Calibri"/>
                <a:cs typeface="Calibri"/>
              </a:rPr>
              <a:t>and  </a:t>
            </a:r>
            <a:r>
              <a:rPr sz="2400" i="1" spc="-10" dirty="0">
                <a:solidFill>
                  <a:srgbClr val="0070C0"/>
                </a:solidFill>
                <a:latin typeface="Calibri"/>
                <a:cs typeface="Calibri"/>
              </a:rPr>
              <a:t>costly </a:t>
            </a:r>
            <a:r>
              <a:rPr sz="2400" spc="-10" dirty="0">
                <a:latin typeface="Calibri"/>
                <a:cs typeface="Calibri"/>
              </a:rPr>
              <a:t>that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15" dirty="0">
                <a:latin typeface="Calibri"/>
                <a:cs typeface="Calibri"/>
              </a:rPr>
              <a:t>value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0" dirty="0">
                <a:latin typeface="Calibri"/>
                <a:cs typeface="Calibri"/>
              </a:rPr>
              <a:t>successful penetration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not be </a:t>
            </a:r>
            <a:r>
              <a:rPr sz="2400" spc="-10" dirty="0">
                <a:latin typeface="Calibri"/>
                <a:cs typeface="Calibri"/>
              </a:rPr>
              <a:t>worth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effort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702970" y="76200"/>
            <a:ext cx="77393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1. Security is </a:t>
            </a:r>
            <a:r>
              <a:rPr kumimoji="0" lang="en-US" sz="4000" b="1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Fundamentally</a:t>
            </a:r>
            <a:r>
              <a:rPr kumimoji="0" lang="en-US" sz="4000" b="1" i="0" u="none" strike="noStrike" kern="1200" cap="none" spc="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4000" b="1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Difficult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304800" y="609600"/>
            <a:ext cx="8458200" cy="6288901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32740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sz="2700" b="1" spc="-20" dirty="0">
                <a:solidFill>
                  <a:srgbClr val="006FC0"/>
                </a:solidFill>
                <a:latin typeface="Calibri"/>
                <a:cs typeface="Calibri"/>
              </a:rPr>
              <a:t>Systematic </a:t>
            </a:r>
            <a:r>
              <a:rPr sz="2700" b="1" spc="-5" dirty="0">
                <a:solidFill>
                  <a:srgbClr val="006FC0"/>
                </a:solidFill>
                <a:latin typeface="Calibri"/>
                <a:cs typeface="Calibri"/>
              </a:rPr>
              <a:t>Approach </a:t>
            </a:r>
            <a:r>
              <a:rPr sz="2700" b="1" spc="-40" dirty="0">
                <a:solidFill>
                  <a:srgbClr val="006FC0"/>
                </a:solidFill>
                <a:latin typeface="Calibri"/>
                <a:cs typeface="Calibri"/>
              </a:rPr>
              <a:t>Vs. </a:t>
            </a:r>
            <a:r>
              <a:rPr sz="2700" b="1" dirty="0">
                <a:solidFill>
                  <a:srgbClr val="006FC0"/>
                </a:solidFill>
                <a:latin typeface="Calibri"/>
                <a:cs typeface="Calibri"/>
              </a:rPr>
              <a:t>Ad hoc </a:t>
            </a:r>
            <a:r>
              <a:rPr sz="2700" b="1" spc="-5" dirty="0">
                <a:solidFill>
                  <a:srgbClr val="006FC0"/>
                </a:solidFill>
                <a:latin typeface="Calibri"/>
                <a:cs typeface="Calibri"/>
              </a:rPr>
              <a:t>security</a:t>
            </a:r>
            <a:r>
              <a:rPr sz="2700" b="1" spc="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700" b="1" spc="-10" dirty="0">
                <a:solidFill>
                  <a:srgbClr val="006FC0"/>
                </a:solidFill>
                <a:latin typeface="Calibri"/>
                <a:cs typeface="Calibri"/>
              </a:rPr>
              <a:t>measures</a:t>
            </a:r>
            <a:endParaRPr lang="en-US" sz="2700" b="1" spc="-10" dirty="0">
              <a:solidFill>
                <a:srgbClr val="006FC0"/>
              </a:solidFill>
              <a:latin typeface="Calibri"/>
              <a:cs typeface="Calibri"/>
            </a:endParaRPr>
          </a:p>
          <a:p>
            <a:pPr marL="789940" lvl="1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700" b="1" dirty="0"/>
              <a:t>Administrative controls</a:t>
            </a:r>
          </a:p>
          <a:p>
            <a:pPr marL="1247140" lvl="2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700" b="1" i="1" spc="-10" dirty="0">
                <a:solidFill>
                  <a:srgbClr val="FF0000"/>
                </a:solidFill>
                <a:cs typeface="Calibri"/>
              </a:rPr>
              <a:t>Policies</a:t>
            </a:r>
          </a:p>
          <a:p>
            <a:pPr marL="789940" lvl="1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700" b="1" dirty="0"/>
              <a:t>Physical controls</a:t>
            </a:r>
          </a:p>
          <a:p>
            <a:pPr marL="1247140" lvl="2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700" b="1" i="1" spc="-10" dirty="0">
                <a:solidFill>
                  <a:srgbClr val="FF0000"/>
                </a:solidFill>
                <a:cs typeface="Calibri"/>
              </a:rPr>
              <a:t>Lock and key</a:t>
            </a:r>
          </a:p>
          <a:p>
            <a:pPr marL="789940" lvl="1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700" b="1" spc="-5" dirty="0">
                <a:cs typeface="Calibri"/>
              </a:rPr>
              <a:t>Technical controls</a:t>
            </a:r>
          </a:p>
          <a:p>
            <a:pPr marL="1247140" lvl="2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700" b="1" i="1" spc="-5" dirty="0">
                <a:solidFill>
                  <a:srgbClr val="FF0000"/>
                </a:solidFill>
                <a:latin typeface="Calibri"/>
                <a:cs typeface="Calibri"/>
              </a:rPr>
              <a:t>Password</a:t>
            </a:r>
          </a:p>
          <a:p>
            <a:pPr marL="1247140" lvl="2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700" b="1" i="1" spc="-5" dirty="0">
                <a:solidFill>
                  <a:srgbClr val="FF0000"/>
                </a:solidFill>
                <a:latin typeface="Calibri"/>
                <a:cs typeface="Calibri"/>
              </a:rPr>
              <a:t>Firewalls </a:t>
            </a:r>
          </a:p>
          <a:p>
            <a:pPr marL="1247140" lvl="2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700" b="1" i="1" spc="-10" dirty="0">
                <a:solidFill>
                  <a:srgbClr val="FF0000"/>
                </a:solidFill>
                <a:latin typeface="Calibri"/>
                <a:cs typeface="Calibri"/>
              </a:rPr>
              <a:t>Cryptography</a:t>
            </a:r>
          </a:p>
          <a:p>
            <a:pPr marL="1247140" lvl="2" indent="-320040">
              <a:lnSpc>
                <a:spcPct val="150000"/>
              </a:lnSpc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700" b="1" i="1" spc="-10" dirty="0">
                <a:solidFill>
                  <a:srgbClr val="FF0000"/>
                </a:solidFill>
                <a:latin typeface="Calibri"/>
                <a:cs typeface="Calibri"/>
              </a:rPr>
              <a:t>Data Backup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1447800" y="0"/>
            <a:ext cx="6184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2. Security is an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4000" b="1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Afterthought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228600" y="457200"/>
            <a:ext cx="8686799" cy="64293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50000"/>
              </a:lnSpc>
              <a:spcBef>
                <a:spcPts val="95"/>
              </a:spcBef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sz="2500" b="1" spc="-5" dirty="0">
                <a:solidFill>
                  <a:srgbClr val="006FC0"/>
                </a:solidFill>
                <a:latin typeface="Calibri"/>
                <a:cs typeface="Calibri"/>
              </a:rPr>
              <a:t>Security </a:t>
            </a:r>
            <a:r>
              <a:rPr sz="2500" b="1" spc="-10" dirty="0">
                <a:solidFill>
                  <a:srgbClr val="006FC0"/>
                </a:solidFill>
                <a:latin typeface="Calibri"/>
                <a:cs typeface="Calibri"/>
              </a:rPr>
              <a:t>appears </a:t>
            </a:r>
            <a:r>
              <a:rPr sz="2500" b="1" spc="-15" dirty="0">
                <a:solidFill>
                  <a:srgbClr val="006FC0"/>
                </a:solidFill>
                <a:latin typeface="Calibri"/>
                <a:cs typeface="Calibri"/>
              </a:rPr>
              <a:t>at </a:t>
            </a:r>
            <a:r>
              <a:rPr sz="2500" b="1" spc="-5" dirty="0">
                <a:solidFill>
                  <a:srgbClr val="006FC0"/>
                </a:solidFill>
                <a:latin typeface="Calibri"/>
                <a:cs typeface="Calibri"/>
              </a:rPr>
              <a:t>the </a:t>
            </a:r>
            <a:r>
              <a:rPr sz="2500" b="1" spc="-10" dirty="0">
                <a:solidFill>
                  <a:srgbClr val="006FC0"/>
                </a:solidFill>
                <a:latin typeface="Calibri"/>
                <a:cs typeface="Calibri"/>
              </a:rPr>
              <a:t>bottom </a:t>
            </a:r>
            <a:r>
              <a:rPr sz="2500" b="1" spc="-5" dirty="0">
                <a:solidFill>
                  <a:srgbClr val="006FC0"/>
                </a:solidFill>
                <a:latin typeface="Calibri"/>
                <a:cs typeface="Calibri"/>
              </a:rPr>
              <a:t>of the </a:t>
            </a:r>
            <a:r>
              <a:rPr sz="2500" b="1" spc="-10" dirty="0">
                <a:solidFill>
                  <a:srgbClr val="006FC0"/>
                </a:solidFill>
                <a:latin typeface="Calibri"/>
                <a:cs typeface="Calibri"/>
              </a:rPr>
              <a:t>list </a:t>
            </a:r>
            <a:r>
              <a:rPr sz="2500" b="1" spc="-25" dirty="0">
                <a:solidFill>
                  <a:srgbClr val="006FC0"/>
                </a:solidFill>
                <a:latin typeface="Calibri"/>
                <a:cs typeface="Calibri"/>
              </a:rPr>
              <a:t>like</a:t>
            </a:r>
            <a:r>
              <a:rPr sz="2500" b="1" spc="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006FC0"/>
                </a:solidFill>
                <a:latin typeface="Calibri"/>
                <a:cs typeface="Calibri"/>
              </a:rPr>
              <a:t>this:</a:t>
            </a:r>
            <a:endParaRPr sz="25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spcBef>
                <a:spcPts val="10"/>
              </a:spcBef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300" spc="-5" dirty="0">
                <a:latin typeface="Calibri"/>
                <a:cs typeface="Calibri"/>
              </a:rPr>
              <a:t>Functions: </a:t>
            </a:r>
            <a:r>
              <a:rPr sz="2300" spc="-10" dirty="0">
                <a:latin typeface="Calibri"/>
                <a:cs typeface="Calibri"/>
              </a:rPr>
              <a:t>What does </a:t>
            </a:r>
            <a:r>
              <a:rPr sz="2300" spc="-5" dirty="0">
                <a:latin typeface="Calibri"/>
                <a:cs typeface="Calibri"/>
              </a:rPr>
              <a:t>it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do?</a:t>
            </a:r>
            <a:endParaRPr sz="23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300" spc="-5" dirty="0">
                <a:latin typeface="Calibri"/>
                <a:cs typeface="Calibri"/>
              </a:rPr>
              <a:t>Price: </a:t>
            </a:r>
            <a:r>
              <a:rPr sz="2300" spc="-10" dirty="0">
                <a:latin typeface="Calibri"/>
                <a:cs typeface="Calibri"/>
              </a:rPr>
              <a:t>What does </a:t>
            </a:r>
            <a:r>
              <a:rPr sz="2300" spc="-5" dirty="0">
                <a:latin typeface="Calibri"/>
                <a:cs typeface="Calibri"/>
              </a:rPr>
              <a:t>it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cost?</a:t>
            </a:r>
            <a:endParaRPr sz="23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300" spc="-10" dirty="0">
                <a:latin typeface="Calibri"/>
                <a:cs typeface="Calibri"/>
              </a:rPr>
              <a:t>Performance: How </a:t>
            </a:r>
            <a:r>
              <a:rPr sz="2300" spc="-20" dirty="0">
                <a:latin typeface="Calibri"/>
                <a:cs typeface="Calibri"/>
              </a:rPr>
              <a:t>fast </a:t>
            </a:r>
            <a:r>
              <a:rPr sz="2300" spc="-10" dirty="0">
                <a:latin typeface="Calibri"/>
                <a:cs typeface="Calibri"/>
              </a:rPr>
              <a:t>does </a:t>
            </a:r>
            <a:r>
              <a:rPr sz="2300" spc="-5" dirty="0">
                <a:latin typeface="Calibri"/>
                <a:cs typeface="Calibri"/>
              </a:rPr>
              <a:t>it</a:t>
            </a:r>
            <a:r>
              <a:rPr sz="2300" spc="5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run?</a:t>
            </a:r>
            <a:endParaRPr sz="23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300" spc="-5" dirty="0">
                <a:latin typeface="Calibri"/>
                <a:cs typeface="Calibri"/>
              </a:rPr>
              <a:t>Compatibility: Does it </a:t>
            </a:r>
            <a:r>
              <a:rPr sz="2300" spc="-10" dirty="0">
                <a:latin typeface="Calibri"/>
                <a:cs typeface="Calibri"/>
              </a:rPr>
              <a:t>work </a:t>
            </a:r>
            <a:r>
              <a:rPr sz="2300" spc="-5" dirty="0">
                <a:latin typeface="Calibri"/>
                <a:cs typeface="Calibri"/>
              </a:rPr>
              <a:t>with earlier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products?</a:t>
            </a:r>
            <a:endParaRPr sz="23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300" spc="-10" dirty="0">
                <a:latin typeface="Calibri"/>
                <a:cs typeface="Calibri"/>
              </a:rPr>
              <a:t>Reliability: </a:t>
            </a:r>
            <a:r>
              <a:rPr sz="2300" spc="-5" dirty="0">
                <a:latin typeface="Calibri"/>
                <a:cs typeface="Calibri"/>
              </a:rPr>
              <a:t>Will it </a:t>
            </a:r>
            <a:r>
              <a:rPr sz="2300" spc="-15" dirty="0">
                <a:latin typeface="Calibri"/>
                <a:cs typeface="Calibri"/>
              </a:rPr>
              <a:t>perform </a:t>
            </a:r>
            <a:r>
              <a:rPr sz="2300" spc="-5" dirty="0">
                <a:latin typeface="Calibri"/>
                <a:cs typeface="Calibri"/>
              </a:rPr>
              <a:t>its </a:t>
            </a:r>
            <a:r>
              <a:rPr sz="2300" spc="-10" dirty="0">
                <a:latin typeface="Calibri"/>
                <a:cs typeface="Calibri"/>
              </a:rPr>
              <a:t>intended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function?</a:t>
            </a:r>
            <a:endParaRPr sz="23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300" spc="-10" dirty="0">
                <a:latin typeface="Calibri"/>
                <a:cs typeface="Calibri"/>
              </a:rPr>
              <a:t>Human </a:t>
            </a:r>
            <a:r>
              <a:rPr sz="2300" spc="-15" dirty="0">
                <a:latin typeface="Calibri"/>
                <a:cs typeface="Calibri"/>
              </a:rPr>
              <a:t>Interface: </a:t>
            </a:r>
            <a:r>
              <a:rPr sz="2300" spc="-10" dirty="0">
                <a:latin typeface="Calibri"/>
                <a:cs typeface="Calibri"/>
              </a:rPr>
              <a:t>How </a:t>
            </a:r>
            <a:r>
              <a:rPr sz="2300" spc="-15" dirty="0">
                <a:latin typeface="Calibri"/>
                <a:cs typeface="Calibri"/>
              </a:rPr>
              <a:t>easy </a:t>
            </a:r>
            <a:r>
              <a:rPr sz="2300" spc="-5" dirty="0">
                <a:latin typeface="Calibri"/>
                <a:cs typeface="Calibri"/>
              </a:rPr>
              <a:t>is it </a:t>
            </a:r>
            <a:r>
              <a:rPr sz="2300" spc="-15" dirty="0">
                <a:latin typeface="Calibri"/>
                <a:cs typeface="Calibri"/>
              </a:rPr>
              <a:t>to</a:t>
            </a:r>
            <a:r>
              <a:rPr sz="2300" spc="8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use?</a:t>
            </a:r>
            <a:endParaRPr sz="23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300" spc="-15" dirty="0">
                <a:latin typeface="Calibri"/>
                <a:cs typeface="Calibri"/>
              </a:rPr>
              <a:t>Availability: </a:t>
            </a:r>
            <a:r>
              <a:rPr sz="2300" spc="-10" dirty="0">
                <a:latin typeface="Calibri"/>
                <a:cs typeface="Calibri"/>
              </a:rPr>
              <a:t>How often </a:t>
            </a:r>
            <a:r>
              <a:rPr sz="2300" spc="-5" dirty="0">
                <a:latin typeface="Calibri"/>
                <a:cs typeface="Calibri"/>
              </a:rPr>
              <a:t>will it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break?</a:t>
            </a:r>
            <a:endParaRPr sz="2300" dirty="0">
              <a:latin typeface="Calibri"/>
              <a:cs typeface="Calibri"/>
            </a:endParaRPr>
          </a:p>
          <a:p>
            <a:pPr marL="625475">
              <a:lnSpc>
                <a:spcPct val="150000"/>
              </a:lnSpc>
            </a:pPr>
            <a:r>
              <a:rPr sz="2300" spc="-5" dirty="0">
                <a:latin typeface="Calibri"/>
                <a:cs typeface="Calibri"/>
              </a:rPr>
              <a:t>•</a:t>
            </a:r>
            <a:endParaRPr sz="2300" dirty="0">
              <a:latin typeface="Calibri"/>
              <a:cs typeface="Calibri"/>
            </a:endParaRPr>
          </a:p>
          <a:p>
            <a:pPr marL="625475">
              <a:lnSpc>
                <a:spcPct val="150000"/>
              </a:lnSpc>
            </a:pPr>
            <a:r>
              <a:rPr sz="2300" spc="-5" dirty="0">
                <a:latin typeface="Calibri"/>
                <a:cs typeface="Calibri"/>
              </a:rPr>
              <a:t>•</a:t>
            </a:r>
            <a:endParaRPr sz="23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300" spc="-5" dirty="0">
                <a:latin typeface="Calibri"/>
                <a:cs typeface="Calibri"/>
              </a:rPr>
              <a:t>Security Functions: </a:t>
            </a:r>
            <a:r>
              <a:rPr sz="2300" spc="-10" dirty="0">
                <a:latin typeface="Calibri"/>
                <a:cs typeface="Calibri"/>
              </a:rPr>
              <a:t>What </a:t>
            </a:r>
            <a:r>
              <a:rPr sz="2300" spc="-15" dirty="0">
                <a:latin typeface="Calibri"/>
                <a:cs typeface="Calibri"/>
              </a:rPr>
              <a:t>protection </a:t>
            </a:r>
            <a:r>
              <a:rPr sz="2300" spc="-20" dirty="0">
                <a:latin typeface="Calibri"/>
                <a:cs typeface="Calibri"/>
              </a:rPr>
              <a:t>features </a:t>
            </a:r>
            <a:r>
              <a:rPr sz="2300" spc="-10" dirty="0">
                <a:latin typeface="Calibri"/>
                <a:cs typeface="Calibri"/>
              </a:rPr>
              <a:t>does </a:t>
            </a:r>
            <a:r>
              <a:rPr sz="2300" spc="-5" dirty="0">
                <a:latin typeface="Calibri"/>
                <a:cs typeface="Calibri"/>
              </a:rPr>
              <a:t>it</a:t>
            </a:r>
            <a:r>
              <a:rPr sz="2300" spc="15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provide?</a:t>
            </a:r>
            <a:endParaRPr sz="2300" dirty="0">
              <a:latin typeface="Calibri"/>
              <a:cs typeface="Calibri"/>
            </a:endParaRPr>
          </a:p>
          <a:p>
            <a:pPr marL="625475" lvl="1" indent="-274320">
              <a:lnSpc>
                <a:spcPct val="150000"/>
              </a:lnSpc>
              <a:buFont typeface="Wingdings"/>
              <a:buChar char=""/>
              <a:tabLst>
                <a:tab pos="625475" algn="l"/>
                <a:tab pos="626110" algn="l"/>
              </a:tabLst>
            </a:pPr>
            <a:r>
              <a:rPr sz="2300" spc="-5" dirty="0">
                <a:latin typeface="Calibri"/>
                <a:cs typeface="Calibri"/>
              </a:rPr>
              <a:t>Security </a:t>
            </a:r>
            <a:r>
              <a:rPr sz="2300" spc="-10" dirty="0">
                <a:latin typeface="Calibri"/>
                <a:cs typeface="Calibri"/>
              </a:rPr>
              <a:t>Assurance: How </a:t>
            </a:r>
            <a:r>
              <a:rPr sz="2300" spc="-15" dirty="0">
                <a:latin typeface="Calibri"/>
                <a:cs typeface="Calibri"/>
              </a:rPr>
              <a:t>foolproof </a:t>
            </a:r>
            <a:r>
              <a:rPr sz="2300" spc="-10" dirty="0">
                <a:latin typeface="Calibri"/>
                <a:cs typeface="Calibri"/>
              </a:rPr>
              <a:t>are the </a:t>
            </a:r>
            <a:r>
              <a:rPr sz="2300" spc="-15" dirty="0">
                <a:latin typeface="Calibri"/>
                <a:cs typeface="Calibri"/>
              </a:rPr>
              <a:t>protection</a:t>
            </a:r>
            <a:r>
              <a:rPr sz="2300" spc="9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features?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1447800" y="0"/>
            <a:ext cx="61849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2. Security is an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4000" b="1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Afterthought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228600" y="762000"/>
            <a:ext cx="8686799" cy="25667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740" indent="-320040">
              <a:lnSpc>
                <a:spcPct val="150000"/>
              </a:lnSpc>
              <a:spcBef>
                <a:spcPts val="95"/>
              </a:spcBef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800" spc="-5" dirty="0">
                <a:latin typeface="Calibri"/>
                <a:cs typeface="Calibri"/>
              </a:rPr>
              <a:t>Security features – </a:t>
            </a:r>
            <a:r>
              <a:rPr lang="en-US" sz="2800" spc="-5" dirty="0">
                <a:solidFill>
                  <a:schemeClr val="accent1"/>
                </a:solidFill>
                <a:latin typeface="Calibri"/>
                <a:cs typeface="Calibri"/>
              </a:rPr>
              <a:t>customer dependent</a:t>
            </a:r>
          </a:p>
          <a:p>
            <a:pPr marL="332740" indent="-320040">
              <a:lnSpc>
                <a:spcPct val="150000"/>
              </a:lnSpc>
              <a:spcBef>
                <a:spcPts val="95"/>
              </a:spcBef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800" spc="-5" dirty="0">
                <a:latin typeface="Calibri"/>
                <a:cs typeface="Calibri"/>
              </a:rPr>
              <a:t>Security is always in demand</a:t>
            </a:r>
          </a:p>
          <a:p>
            <a:pPr marL="332740" indent="-320040">
              <a:lnSpc>
                <a:spcPct val="150000"/>
              </a:lnSpc>
              <a:spcBef>
                <a:spcPts val="95"/>
              </a:spcBef>
              <a:buFont typeface="Wingdings 2"/>
              <a:buChar char=""/>
              <a:tabLst>
                <a:tab pos="332740" algn="l"/>
                <a:tab pos="333375" algn="l"/>
              </a:tabLst>
            </a:pPr>
            <a:r>
              <a:rPr lang="en-US" sz="2800" spc="-5" dirty="0">
                <a:latin typeface="Calibri"/>
                <a:cs typeface="Calibri"/>
              </a:rPr>
              <a:t>It vanishes – if it affects the cost</a:t>
            </a:r>
          </a:p>
          <a:p>
            <a:pPr marL="789940" lvl="1" indent="-320040">
              <a:lnSpc>
                <a:spcPct val="150000"/>
              </a:lnSpc>
              <a:spcBef>
                <a:spcPts val="95"/>
              </a:spcBef>
              <a:buFont typeface="Wingdings 2"/>
              <a:buChar char=""/>
              <a:tabLst>
                <a:tab pos="332740" algn="l"/>
                <a:tab pos="333375" algn="l"/>
              </a:tabLst>
            </a:pPr>
            <a:endParaRPr sz="2500" b="1" spc="-5" dirty="0">
              <a:solidFill>
                <a:srgbClr val="006FC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562480" y="0"/>
            <a:ext cx="6024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3. Security is an</a:t>
            </a:r>
            <a:r>
              <a:rPr kumimoji="0" lang="en-US" sz="4000" b="1" i="0" u="none" strike="noStrike" kern="1200" cap="none" spc="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4000" b="1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Impediment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28600" y="609600"/>
            <a:ext cx="8610600" cy="59298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2740" indent="-320040">
              <a:lnSpc>
                <a:spcPts val="3420"/>
              </a:lnSpc>
              <a:spcBef>
                <a:spcPts val="100"/>
              </a:spcBef>
              <a:buFont typeface="Wingdings 2"/>
              <a:buChar char=""/>
              <a:tabLst>
                <a:tab pos="333375" algn="l"/>
              </a:tabLst>
            </a:pPr>
            <a:r>
              <a:rPr sz="3000" b="1" spc="-10" dirty="0">
                <a:solidFill>
                  <a:srgbClr val="006FC0"/>
                </a:solidFill>
                <a:latin typeface="Calibri"/>
                <a:cs typeface="Calibri"/>
              </a:rPr>
              <a:t>Common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user </a:t>
            </a:r>
            <a:r>
              <a:rPr sz="3000" b="1" spc="-10" dirty="0">
                <a:solidFill>
                  <a:srgbClr val="006FC0"/>
                </a:solidFill>
                <a:latin typeface="Calibri"/>
                <a:cs typeface="Calibri"/>
              </a:rPr>
              <a:t>perception: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Security </a:t>
            </a:r>
            <a:r>
              <a:rPr sz="3000" b="1" spc="-10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lang="en-US" sz="3000" b="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nuisance</a:t>
            </a:r>
            <a:endParaRPr sz="3000" dirty="0">
              <a:latin typeface="Calibri"/>
              <a:cs typeface="Calibri"/>
            </a:endParaRPr>
          </a:p>
          <a:p>
            <a:pPr marL="332740" indent="-320040">
              <a:lnSpc>
                <a:spcPts val="3420"/>
              </a:lnSpc>
              <a:buFont typeface="Wingdings 2"/>
              <a:buChar char=""/>
              <a:tabLst>
                <a:tab pos="333375" algn="l"/>
              </a:tabLst>
            </a:pPr>
            <a:r>
              <a:rPr sz="3000" b="1" spc="-15" dirty="0">
                <a:solidFill>
                  <a:srgbClr val="006FC0"/>
                </a:solidFill>
                <a:latin typeface="Calibri"/>
                <a:cs typeface="Calibri"/>
              </a:rPr>
              <a:t>Reason: Poorly </a:t>
            </a:r>
            <a:r>
              <a:rPr sz="3000" b="1" spc="-25" dirty="0">
                <a:solidFill>
                  <a:srgbClr val="006FC0"/>
                </a:solidFill>
                <a:latin typeface="Calibri"/>
                <a:cs typeface="Calibri"/>
              </a:rPr>
              <a:t>integrated </a:t>
            </a:r>
            <a:r>
              <a:rPr sz="3000" b="1" dirty="0">
                <a:solidFill>
                  <a:srgbClr val="006FC0"/>
                </a:solidFill>
                <a:latin typeface="Calibri"/>
                <a:cs typeface="Calibri"/>
              </a:rPr>
              <a:t>ad hoc</a:t>
            </a:r>
            <a:r>
              <a:rPr sz="3000" b="1" spc="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Calibri"/>
                <a:cs typeface="Calibri"/>
              </a:rPr>
              <a:t>solutions</a:t>
            </a:r>
            <a:endParaRPr sz="3000" dirty="0">
              <a:latin typeface="Calibri"/>
              <a:cs typeface="Calibri"/>
            </a:endParaRPr>
          </a:p>
          <a:p>
            <a:pPr marL="625475" marR="5080" lvl="1" indent="-274320" algn="just">
              <a:lnSpc>
                <a:spcPct val="15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sz="2600" spc="-25" dirty="0">
                <a:latin typeface="Calibri"/>
                <a:cs typeface="Calibri"/>
              </a:rPr>
              <a:t>Vendors </a:t>
            </a:r>
            <a:r>
              <a:rPr sz="2600" spc="-5" dirty="0">
                <a:latin typeface="Calibri"/>
                <a:cs typeface="Calibri"/>
              </a:rPr>
              <a:t>enhancements, </a:t>
            </a:r>
            <a:r>
              <a:rPr sz="2600" dirty="0">
                <a:latin typeface="Calibri"/>
                <a:cs typeface="Calibri"/>
              </a:rPr>
              <a:t>made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10" dirty="0">
                <a:latin typeface="Calibri"/>
                <a:cs typeface="Calibri"/>
              </a:rPr>
              <a:t>existing </a:t>
            </a:r>
            <a:r>
              <a:rPr sz="2600" spc="-20" dirty="0">
                <a:latin typeface="Calibri"/>
                <a:cs typeface="Calibri"/>
              </a:rPr>
              <a:t>systems </a:t>
            </a:r>
            <a:r>
              <a:rPr sz="2600" spc="-15" dirty="0">
                <a:latin typeface="Calibri"/>
                <a:cs typeface="Calibri"/>
              </a:rPr>
              <a:t>at  </a:t>
            </a:r>
            <a:r>
              <a:rPr sz="2600" dirty="0">
                <a:latin typeface="Calibri"/>
                <a:cs typeface="Calibri"/>
              </a:rPr>
              <a:t>minimal </a:t>
            </a:r>
            <a:r>
              <a:rPr sz="2600" spc="-10" dirty="0">
                <a:latin typeface="Calibri"/>
                <a:cs typeface="Calibri"/>
              </a:rPr>
              <a:t>cost, often </a:t>
            </a:r>
            <a:r>
              <a:rPr sz="2600" spc="-5" dirty="0">
                <a:latin typeface="Calibri"/>
                <a:cs typeface="Calibri"/>
              </a:rPr>
              <a:t>result </a:t>
            </a:r>
            <a:r>
              <a:rPr sz="2600" dirty="0">
                <a:latin typeface="Calibri"/>
                <a:cs typeface="Calibri"/>
              </a:rPr>
              <a:t>in </a:t>
            </a:r>
            <a:r>
              <a:rPr sz="2600" spc="-5" dirty="0">
                <a:latin typeface="Calibri"/>
                <a:cs typeface="Calibri"/>
              </a:rPr>
              <a:t>reduced </a:t>
            </a:r>
            <a:r>
              <a:rPr sz="2600" spc="-10" dirty="0">
                <a:latin typeface="Calibri"/>
                <a:cs typeface="Calibri"/>
              </a:rPr>
              <a:t>convenience</a:t>
            </a:r>
            <a:r>
              <a:rPr sz="2600" spc="-1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or poor</a:t>
            </a:r>
            <a:r>
              <a:rPr sz="2600" spc="-10" dirty="0">
                <a:latin typeface="Calibri"/>
                <a:cs typeface="Calibri"/>
              </a:rPr>
              <a:t> performance</a:t>
            </a:r>
            <a:endParaRPr sz="2600" dirty="0">
              <a:latin typeface="Calibri"/>
              <a:cs typeface="Calibri"/>
            </a:endParaRPr>
          </a:p>
          <a:p>
            <a:pPr marL="625475" marR="537210" lvl="1" indent="-274320">
              <a:lnSpc>
                <a:spcPct val="150000"/>
              </a:lnSpc>
              <a:spcBef>
                <a:spcPts val="575"/>
              </a:spcBef>
              <a:buFont typeface="Wingdings"/>
              <a:buChar char=""/>
              <a:tabLst>
                <a:tab pos="626110" algn="l"/>
              </a:tabLst>
            </a:pPr>
            <a:r>
              <a:rPr sz="2600" spc="-5" dirty="0">
                <a:latin typeface="Calibri"/>
                <a:cs typeface="Calibri"/>
              </a:rPr>
              <a:t>Limited access </a:t>
            </a:r>
            <a:r>
              <a:rPr sz="2600" spc="-10" dirty="0">
                <a:latin typeface="Calibri"/>
                <a:cs typeface="Calibri"/>
              </a:rPr>
              <a:t>from remote </a:t>
            </a:r>
            <a:r>
              <a:rPr sz="2600" spc="-5" dirty="0">
                <a:latin typeface="Calibri"/>
                <a:cs typeface="Calibri"/>
              </a:rPr>
              <a:t>terminals; </a:t>
            </a:r>
            <a:r>
              <a:rPr sz="2600" spc="-10" dirty="0">
                <a:latin typeface="Calibri"/>
                <a:cs typeface="Calibri"/>
              </a:rPr>
              <a:t>restricted  </a:t>
            </a:r>
            <a:r>
              <a:rPr sz="2600" spc="-15" dirty="0">
                <a:latin typeface="Calibri"/>
                <a:cs typeface="Calibri"/>
              </a:rPr>
              <a:t>physical </a:t>
            </a:r>
            <a:r>
              <a:rPr sz="2600" spc="-5" dirty="0">
                <a:latin typeface="Calibri"/>
                <a:cs typeface="Calibri"/>
              </a:rPr>
              <a:t>access </a:t>
            </a:r>
            <a:r>
              <a:rPr sz="2600" spc="-15" dirty="0">
                <a:latin typeface="Calibri"/>
                <a:cs typeface="Calibri"/>
              </a:rPr>
              <a:t>to </a:t>
            </a:r>
            <a:r>
              <a:rPr sz="2600" spc="-10" dirty="0">
                <a:latin typeface="Calibri"/>
                <a:cs typeface="Calibri"/>
              </a:rPr>
              <a:t>local </a:t>
            </a:r>
            <a:r>
              <a:rPr sz="2600" spc="-5" dirty="0">
                <a:latin typeface="Calibri"/>
                <a:cs typeface="Calibri"/>
              </a:rPr>
              <a:t>terminals and </a:t>
            </a:r>
            <a:r>
              <a:rPr sz="2600" spc="-15" dirty="0">
                <a:latin typeface="Calibri"/>
                <a:cs typeface="Calibri"/>
              </a:rPr>
              <a:t>printers;  </a:t>
            </a:r>
            <a:r>
              <a:rPr sz="2600" dirty="0">
                <a:latin typeface="Calibri"/>
                <a:cs typeface="Calibri"/>
              </a:rPr>
              <a:t>multiple </a:t>
            </a:r>
            <a:r>
              <a:rPr sz="2600" spc="-10" dirty="0">
                <a:latin typeface="Calibri"/>
                <a:cs typeface="Calibri"/>
              </a:rPr>
              <a:t>passwords </a:t>
            </a:r>
            <a:r>
              <a:rPr sz="2600" spc="-5" dirty="0">
                <a:latin typeface="Calibri"/>
                <a:cs typeface="Calibri"/>
              </a:rPr>
              <a:t>or </a:t>
            </a:r>
            <a:r>
              <a:rPr sz="2600" dirty="0">
                <a:latin typeface="Calibri"/>
                <a:cs typeface="Calibri"/>
              </a:rPr>
              <a:t>logins; </a:t>
            </a:r>
            <a:r>
              <a:rPr sz="2600" spc="-10" dirty="0">
                <a:latin typeface="Calibri"/>
                <a:cs typeface="Calibri"/>
              </a:rPr>
              <a:t>frequent </a:t>
            </a:r>
            <a:r>
              <a:rPr sz="2600" spc="-15" dirty="0">
                <a:latin typeface="Calibri"/>
                <a:cs typeface="Calibri"/>
              </a:rPr>
              <a:t>password  </a:t>
            </a:r>
            <a:r>
              <a:rPr sz="2600" spc="-5" dirty="0">
                <a:latin typeface="Calibri"/>
                <a:cs typeface="Calibri"/>
              </a:rPr>
              <a:t>changes; </a:t>
            </a:r>
            <a:r>
              <a:rPr sz="2600" spc="-10" dirty="0">
                <a:latin typeface="Calibri"/>
                <a:cs typeface="Calibri"/>
              </a:rPr>
              <a:t>automatic </a:t>
            </a:r>
            <a:r>
              <a:rPr sz="2600" spc="-5" dirty="0">
                <a:latin typeface="Calibri"/>
                <a:cs typeface="Calibri"/>
              </a:rPr>
              <a:t>disconnect </a:t>
            </a:r>
            <a:r>
              <a:rPr sz="2600" spc="-10" dirty="0">
                <a:latin typeface="Calibri"/>
                <a:cs typeface="Calibri"/>
              </a:rPr>
              <a:t>after </a:t>
            </a:r>
            <a:r>
              <a:rPr sz="2600" spc="-5" dirty="0">
                <a:latin typeface="Calibri"/>
                <a:cs typeface="Calibri"/>
              </a:rPr>
              <a:t>periods of  </a:t>
            </a:r>
            <a:r>
              <a:rPr sz="2600" dirty="0">
                <a:latin typeface="Calibri"/>
                <a:cs typeface="Calibri"/>
              </a:rPr>
              <a:t>inactivity</a:t>
            </a:r>
            <a:endParaRPr lang="en-US" sz="2600" dirty="0">
              <a:latin typeface="Calibri"/>
              <a:cs typeface="Calibri"/>
            </a:endParaRPr>
          </a:p>
          <a:p>
            <a:pPr marL="351155" marR="537210" lvl="1">
              <a:lnSpc>
                <a:spcPct val="150000"/>
              </a:lnSpc>
              <a:spcBef>
                <a:spcPts val="575"/>
              </a:spcBef>
              <a:tabLst>
                <a:tab pos="626110" algn="l"/>
              </a:tabLst>
            </a:pPr>
            <a:r>
              <a:rPr sz="2600" b="1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r>
              <a:rPr sz="2600" b="1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600" b="1" dirty="0">
                <a:solidFill>
                  <a:srgbClr val="FF0000"/>
                </a:solidFill>
                <a:latin typeface="Calibri"/>
                <a:cs typeface="Calibri"/>
              </a:rPr>
              <a:t>Security is</a:t>
            </a:r>
            <a:r>
              <a:rPr sz="2600" b="1" spc="-114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600" b="1" spc="-5" dirty="0">
                <a:solidFill>
                  <a:srgbClr val="FF0000"/>
                </a:solidFill>
                <a:latin typeface="Calibri"/>
                <a:cs typeface="Calibri"/>
              </a:rPr>
              <a:t>painful</a:t>
            </a:r>
            <a:endParaRPr sz="2600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770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562480" y="0"/>
            <a:ext cx="6024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3. Security is an</a:t>
            </a:r>
            <a:r>
              <a:rPr kumimoji="0" lang="en-US" sz="4000" b="1" i="0" u="none" strike="noStrike" kern="1200" cap="none" spc="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4000" b="1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Impediment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28600" y="609600"/>
            <a:ext cx="8610600" cy="5771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5475" marR="5080" lvl="1" indent="-274320" algn="just">
              <a:lnSpc>
                <a:spcPct val="20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lang="en-US" sz="2600" spc="-25" dirty="0">
                <a:cs typeface="Calibri"/>
              </a:rPr>
              <a:t>The more robust the security mechanisms are, </a:t>
            </a:r>
            <a:r>
              <a:rPr lang="en-US" sz="2600" b="1" i="1" spc="-25" dirty="0">
                <a:solidFill>
                  <a:srgbClr val="0070C0"/>
                </a:solidFill>
                <a:cs typeface="Calibri"/>
              </a:rPr>
              <a:t>the more inconvenient the process becomes</a:t>
            </a:r>
          </a:p>
          <a:p>
            <a:pPr marL="625475" marR="5080" lvl="1" indent="-274320" algn="just">
              <a:lnSpc>
                <a:spcPct val="20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lang="en-US" sz="2600" spc="-25" dirty="0">
                <a:cs typeface="Calibri"/>
              </a:rPr>
              <a:t>Employees in an organization have a job to do; they want to get to work right away</a:t>
            </a:r>
          </a:p>
          <a:p>
            <a:pPr marL="625475" marR="5080" lvl="1" indent="-274320" algn="just">
              <a:lnSpc>
                <a:spcPct val="20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lang="en-US" sz="2600" spc="-25" dirty="0">
                <a:cs typeface="Calibri"/>
              </a:rPr>
              <a:t>Most security mechanisms, from </a:t>
            </a:r>
            <a:r>
              <a:rPr lang="en-US" sz="2600" b="1" i="1" spc="-25" dirty="0">
                <a:solidFill>
                  <a:srgbClr val="0070C0"/>
                </a:solidFill>
                <a:cs typeface="Calibri"/>
              </a:rPr>
              <a:t>passwords to multifactor authentication</a:t>
            </a:r>
            <a:r>
              <a:rPr lang="en-US" sz="2600" spc="-25" dirty="0">
                <a:cs typeface="Calibri"/>
              </a:rPr>
              <a:t>, are seen as roadblocks to productivity</a:t>
            </a:r>
          </a:p>
          <a:p>
            <a:pPr marL="625475" marR="5080" lvl="1" indent="-274320" algn="just">
              <a:lnSpc>
                <a:spcPct val="20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lang="en-US" sz="2600" spc="-25" dirty="0">
                <a:cs typeface="Calibri"/>
              </a:rPr>
              <a:t>Whole-disk encryption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2251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562480" y="0"/>
            <a:ext cx="60242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3. Security is an</a:t>
            </a:r>
            <a:r>
              <a:rPr kumimoji="0" lang="en-US" sz="4000" b="1" i="0" u="none" strike="noStrike" kern="1200" cap="none" spc="2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4000" b="1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Impediment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28600" y="609600"/>
            <a:ext cx="8610600" cy="5061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5475" marR="5080" lvl="1" indent="-274320" algn="just">
              <a:lnSpc>
                <a:spcPct val="20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lang="en-US" sz="2600" spc="-25" dirty="0">
                <a:cs typeface="Calibri"/>
              </a:rPr>
              <a:t>Transportation Security Administration lines at any airport</a:t>
            </a:r>
          </a:p>
          <a:p>
            <a:pPr marL="625475" marR="5080" lvl="1" indent="-274320" algn="just">
              <a:lnSpc>
                <a:spcPct val="20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lang="en-US" sz="2600" spc="-25" dirty="0">
                <a:cs typeface="Calibri"/>
              </a:rPr>
              <a:t>Security implementations</a:t>
            </a:r>
          </a:p>
          <a:p>
            <a:pPr marL="1082675" marR="5080" lvl="2" indent="-274320" algn="just">
              <a:lnSpc>
                <a:spcPct val="20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lang="en-US" sz="2600" spc="-25" dirty="0">
                <a:cs typeface="Calibri"/>
              </a:rPr>
              <a:t>Total security and total inconvenience</a:t>
            </a:r>
          </a:p>
          <a:p>
            <a:pPr marL="1082675" marR="5080" lvl="2" indent="-274320" algn="just">
              <a:lnSpc>
                <a:spcPct val="20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lang="en-US" sz="2600" spc="-25" dirty="0">
                <a:cs typeface="Calibri"/>
              </a:rPr>
              <a:t>Total insecurity and complete ease of use</a:t>
            </a:r>
          </a:p>
          <a:p>
            <a:pPr marL="625475" marR="5080" lvl="1" indent="-274320" algn="just">
              <a:lnSpc>
                <a:spcPct val="200000"/>
              </a:lnSpc>
              <a:spcBef>
                <a:spcPts val="690"/>
              </a:spcBef>
              <a:buFont typeface="Wingdings"/>
              <a:buChar char=""/>
              <a:tabLst>
                <a:tab pos="626110" algn="l"/>
              </a:tabLst>
            </a:pPr>
            <a:r>
              <a:rPr lang="en-US" sz="2600" b="1" spc="-25" dirty="0">
                <a:solidFill>
                  <a:srgbClr val="002060"/>
                </a:solidFill>
                <a:cs typeface="Calibri"/>
              </a:rPr>
              <a:t>The level of security and ease of use must match the acceptable level of risk for the organization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D22EF2-753A-4AE9-94B2-AFDC5C6613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B373F2-F9B0-4102-B497-2B26C648A47C}"/>
              </a:ext>
            </a:extLst>
          </p:cNvPr>
          <p:cNvSpPr/>
          <p:nvPr/>
        </p:nvSpPr>
        <p:spPr>
          <a:xfrm>
            <a:off x="7802880" y="3429000"/>
            <a:ext cx="138545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381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/>
          <p:cNvSpPr txBox="1">
            <a:spLocks/>
          </p:cNvSpPr>
          <p:nvPr/>
        </p:nvSpPr>
        <p:spPr>
          <a:xfrm>
            <a:off x="926998" y="76200"/>
            <a:ext cx="729170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000" b="1" spc="-5">
                <a:solidFill>
                  <a:srgbClr val="FF0000"/>
                </a:solidFill>
                <a:latin typeface="Calibri"/>
                <a:cs typeface="Calibri"/>
              </a:rPr>
              <a:t>4. </a:t>
            </a:r>
            <a:r>
              <a:rPr lang="en-US" sz="4000" b="1" spc="-25">
                <a:solidFill>
                  <a:srgbClr val="FF0000"/>
                </a:solidFill>
                <a:latin typeface="Calibri"/>
                <a:cs typeface="Calibri"/>
              </a:rPr>
              <a:t>False </a:t>
            </a:r>
            <a:r>
              <a:rPr lang="en-US" sz="4000" b="1" spc="-5">
                <a:solidFill>
                  <a:srgbClr val="FF0000"/>
                </a:solidFill>
                <a:latin typeface="Calibri"/>
                <a:cs typeface="Calibri"/>
              </a:rPr>
              <a:t>Solutions Impede</a:t>
            </a:r>
            <a:r>
              <a:rPr lang="en-US" sz="4000" b="1" spc="1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4000" b="1" spc="-20">
                <a:solidFill>
                  <a:srgbClr val="FF0000"/>
                </a:solidFill>
                <a:latin typeface="Calibri"/>
                <a:cs typeface="Calibri"/>
              </a:rPr>
              <a:t>Progress</a:t>
            </a:r>
            <a:endParaRPr lang="en-US" sz="4000">
              <a:latin typeface="Calibri"/>
              <a:cs typeface="Calibri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535940" y="1085475"/>
            <a:ext cx="7860030" cy="479105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Misconception </a:t>
            </a: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regarding 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32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Encryption</a:t>
            </a:r>
            <a:endParaRPr sz="3200" dirty="0">
              <a:latin typeface="Calibri"/>
              <a:cs typeface="Calibri"/>
            </a:endParaRPr>
          </a:p>
          <a:p>
            <a:pPr marL="756285" marR="5080" lvl="1" indent="-286385"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Securing </a:t>
            </a:r>
            <a:r>
              <a:rPr sz="2800" spc="-5" dirty="0">
                <a:latin typeface="Calibri"/>
                <a:cs typeface="Calibri"/>
              </a:rPr>
              <a:t>an </a:t>
            </a:r>
            <a:r>
              <a:rPr sz="2800" spc="-15" dirty="0">
                <a:latin typeface="Calibri"/>
                <a:cs typeface="Calibri"/>
              </a:rPr>
              <a:t>operating </a:t>
            </a:r>
            <a:r>
              <a:rPr sz="2800" spc="-30" dirty="0">
                <a:latin typeface="Calibri"/>
                <a:cs typeface="Calibri"/>
              </a:rPr>
              <a:t>system </a:t>
            </a:r>
            <a:r>
              <a:rPr sz="2800" spc="-5" dirty="0">
                <a:latin typeface="Calibri"/>
                <a:cs typeface="Calibri"/>
              </a:rPr>
              <a:t>is </a:t>
            </a:r>
            <a:r>
              <a:rPr sz="2800" spc="-10" dirty="0">
                <a:latin typeface="Calibri"/>
                <a:cs typeface="Calibri"/>
              </a:rPr>
              <a:t>unnecessary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10" dirty="0">
                <a:latin typeface="Calibri"/>
                <a:cs typeface="Calibri"/>
              </a:rPr>
              <a:t>all 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files </a:t>
            </a:r>
            <a:r>
              <a:rPr sz="2800" spc="-20" dirty="0">
                <a:latin typeface="Calibri"/>
                <a:cs typeface="Calibri"/>
              </a:rPr>
              <a:t>are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encrypted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spcBef>
                <a:spcPts val="75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Misconception </a:t>
            </a: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regarding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Use 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3200" b="1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Passwords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single </a:t>
            </a:r>
            <a:r>
              <a:rPr sz="2800" spc="-15" dirty="0">
                <a:latin typeface="Calibri"/>
                <a:cs typeface="Calibri"/>
              </a:rPr>
              <a:t>password </a:t>
            </a:r>
            <a:r>
              <a:rPr sz="2800" spc="-10" dirty="0">
                <a:latin typeface="Calibri"/>
                <a:cs typeface="Calibri"/>
              </a:rPr>
              <a:t>issued </a:t>
            </a:r>
            <a:r>
              <a:rPr sz="2800" spc="-20" dirty="0">
                <a:latin typeface="Calibri"/>
                <a:cs typeface="Calibri"/>
              </a:rPr>
              <a:t>to several</a:t>
            </a:r>
            <a:r>
              <a:rPr sz="2800" spc="1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people</a:t>
            </a:r>
            <a:endParaRPr lang="en-US" sz="2800" spc="-10" dirty="0">
              <a:latin typeface="Calibri"/>
              <a:cs typeface="Calibri"/>
            </a:endParaRPr>
          </a:p>
          <a:p>
            <a:pPr marL="1213485" lvl="2" indent="-286385"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i="1" spc="-10" dirty="0">
                <a:solidFill>
                  <a:srgbClr val="FF0000"/>
                </a:solidFill>
                <a:latin typeface="Calibri"/>
                <a:cs typeface="Calibri"/>
              </a:rPr>
              <a:t>Ex employee</a:t>
            </a:r>
            <a:endParaRPr sz="2800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756285" lvl="1" indent="-286385"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Reenter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password</a:t>
            </a:r>
            <a:r>
              <a:rPr sz="2800" spc="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periodically</a:t>
            </a:r>
            <a:endParaRPr lang="en-US" sz="2800" spc="-10" dirty="0">
              <a:latin typeface="Calibri"/>
              <a:cs typeface="Calibri"/>
            </a:endParaRPr>
          </a:p>
          <a:p>
            <a:pPr marL="469900" indent="-45720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3200" b="1" spc="-5" dirty="0">
                <a:solidFill>
                  <a:srgbClr val="006FC0"/>
                </a:solidFill>
                <a:latin typeface="Calibri"/>
                <a:cs typeface="Calibri"/>
              </a:rPr>
              <a:t>Windows login password protects data on a computer</a:t>
            </a:r>
            <a:endParaRPr sz="3200" b="1" spc="-5" dirty="0">
              <a:solidFill>
                <a:srgbClr val="006FC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932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699922" y="228600"/>
            <a:ext cx="7742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b="1">
                <a:solidFill>
                  <a:srgbClr val="FF0000"/>
                </a:solidFill>
                <a:latin typeface="Calibri"/>
                <a:cs typeface="Calibri"/>
              </a:rPr>
              <a:t>5. </a:t>
            </a:r>
            <a:r>
              <a:rPr lang="en-US" sz="3600" b="1" spc="-5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lang="en-US" sz="3600" b="1" spc="-10">
                <a:solidFill>
                  <a:srgbClr val="FF0000"/>
                </a:solidFill>
                <a:latin typeface="Calibri"/>
                <a:cs typeface="Calibri"/>
              </a:rPr>
              <a:t>Problem </a:t>
            </a:r>
            <a:r>
              <a:rPr lang="en-US" sz="3600" b="1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lang="en-US" sz="3600" b="1" spc="-15">
                <a:solidFill>
                  <a:srgbClr val="FF0000"/>
                </a:solidFill>
                <a:latin typeface="Calibri"/>
                <a:cs typeface="Calibri"/>
              </a:rPr>
              <a:t>People, </a:t>
            </a:r>
            <a:r>
              <a:rPr lang="en-US" sz="3600" b="1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lang="en-US" sz="3600" b="1" spc="-2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600" b="1" spc="-15">
                <a:solidFill>
                  <a:srgbClr val="FF0000"/>
                </a:solidFill>
                <a:latin typeface="Calibri"/>
                <a:cs typeface="Calibri"/>
              </a:rPr>
              <a:t>Computers</a:t>
            </a:r>
            <a:endParaRPr lang="en-US" sz="360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927100"/>
            <a:ext cx="7880350" cy="47879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Insiders</a:t>
            </a:r>
            <a:endParaRPr sz="3200" dirty="0">
              <a:latin typeface="Calibri"/>
              <a:cs typeface="Calibri"/>
            </a:endParaRPr>
          </a:p>
          <a:p>
            <a:pPr marL="756285" marR="269240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Computer </a:t>
            </a:r>
            <a:r>
              <a:rPr sz="2800" spc="-5" dirty="0">
                <a:latin typeface="Calibri"/>
                <a:cs typeface="Calibri"/>
              </a:rPr>
              <a:t>crimes </a:t>
            </a:r>
            <a:r>
              <a:rPr sz="2800" spc="-15" dirty="0">
                <a:latin typeface="Calibri"/>
                <a:cs typeface="Calibri"/>
              </a:rPr>
              <a:t>committed by insiders </a:t>
            </a:r>
            <a:r>
              <a:rPr sz="2800" spc="-10" dirty="0">
                <a:latin typeface="Calibri"/>
                <a:cs typeface="Calibri"/>
              </a:rPr>
              <a:t>usually  </a:t>
            </a:r>
            <a:r>
              <a:rPr sz="2800" spc="-5" dirty="0">
                <a:latin typeface="Calibri"/>
                <a:cs typeface="Calibri"/>
              </a:rPr>
              <a:t>do </a:t>
            </a:r>
            <a:r>
              <a:rPr sz="2800" spc="-10" dirty="0">
                <a:latin typeface="Calibri"/>
                <a:cs typeface="Calibri"/>
              </a:rPr>
              <a:t>not </a:t>
            </a:r>
            <a:r>
              <a:rPr sz="2800" spc="-25" dirty="0">
                <a:latin typeface="Calibri"/>
                <a:cs typeface="Calibri"/>
              </a:rPr>
              <a:t>involve </a:t>
            </a:r>
            <a:r>
              <a:rPr sz="2800" spc="-5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violation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internal security  </a:t>
            </a:r>
            <a:r>
              <a:rPr sz="2800" spc="-20" dirty="0">
                <a:latin typeface="Calibri"/>
                <a:cs typeface="Calibri"/>
              </a:rPr>
              <a:t>controls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Absence 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of Fine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grained</a:t>
            </a:r>
            <a:r>
              <a:rPr sz="32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Controls</a:t>
            </a:r>
            <a:endParaRPr sz="3200" dirty="0">
              <a:latin typeface="Calibri"/>
              <a:cs typeface="Calibri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People routinely </a:t>
            </a:r>
            <a:r>
              <a:rPr sz="2800" spc="-20" dirty="0">
                <a:latin typeface="Calibri"/>
                <a:cs typeface="Calibri"/>
              </a:rPr>
              <a:t>gain </a:t>
            </a:r>
            <a:r>
              <a:rPr sz="2800" spc="-5" dirty="0">
                <a:latin typeface="Calibri"/>
                <a:cs typeface="Calibri"/>
              </a:rPr>
              <a:t>access </a:t>
            </a:r>
            <a:r>
              <a:rPr sz="2800" spc="-15" dirty="0">
                <a:latin typeface="Calibri"/>
                <a:cs typeface="Calibri"/>
              </a:rPr>
              <a:t>to more information  </a:t>
            </a:r>
            <a:r>
              <a:rPr sz="2800" spc="-5" dirty="0">
                <a:latin typeface="Calibri"/>
                <a:cs typeface="Calibri"/>
              </a:rPr>
              <a:t>than </a:t>
            </a:r>
            <a:r>
              <a:rPr sz="2800" spc="-10" dirty="0">
                <a:latin typeface="Calibri"/>
                <a:cs typeface="Calibri"/>
              </a:rPr>
              <a:t>they </a:t>
            </a:r>
            <a:r>
              <a:rPr sz="2800" spc="-5" dirty="0">
                <a:latin typeface="Calibri"/>
                <a:cs typeface="Calibri"/>
              </a:rPr>
              <a:t>need, either </a:t>
            </a:r>
            <a:r>
              <a:rPr sz="2800" spc="-10" dirty="0">
                <a:latin typeface="Calibri"/>
                <a:cs typeface="Calibri"/>
              </a:rPr>
              <a:t>because </a:t>
            </a: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the </a:t>
            </a:r>
            <a:r>
              <a:rPr sz="2800" i="1" spc="-25" dirty="0">
                <a:solidFill>
                  <a:srgbClr val="0070C0"/>
                </a:solidFill>
                <a:latin typeface="Calibri"/>
                <a:cs typeface="Calibri"/>
              </a:rPr>
              <a:t>system </a:t>
            </a: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is </a:t>
            </a:r>
            <a:r>
              <a:rPr sz="2800" i="1" spc="-10" dirty="0">
                <a:solidFill>
                  <a:srgbClr val="0070C0"/>
                </a:solidFill>
                <a:latin typeface="Calibri"/>
                <a:cs typeface="Calibri"/>
              </a:rPr>
              <a:t>not  </a:t>
            </a: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tuned </a:t>
            </a:r>
            <a:r>
              <a:rPr sz="2800" i="1" spc="-20" dirty="0">
                <a:solidFill>
                  <a:srgbClr val="0070C0"/>
                </a:solidFill>
                <a:latin typeface="Calibri"/>
                <a:cs typeface="Calibri"/>
              </a:rPr>
              <a:t>to provide </a:t>
            </a:r>
            <a:r>
              <a:rPr sz="2800" i="1" spc="-15" dirty="0">
                <a:solidFill>
                  <a:srgbClr val="0070C0"/>
                </a:solidFill>
                <a:latin typeface="Calibri"/>
                <a:cs typeface="Calibri"/>
              </a:rPr>
              <a:t>adequate protection </a:t>
            </a: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or </a:t>
            </a:r>
            <a:r>
              <a:rPr sz="2800" i="1" spc="-10" dirty="0">
                <a:solidFill>
                  <a:srgbClr val="0070C0"/>
                </a:solidFill>
                <a:latin typeface="Calibri"/>
                <a:cs typeface="Calibri"/>
              </a:rPr>
              <a:t>because  implementing such </a:t>
            </a:r>
            <a:r>
              <a:rPr sz="2800" i="1" spc="-15" dirty="0">
                <a:solidFill>
                  <a:srgbClr val="0070C0"/>
                </a:solidFill>
                <a:latin typeface="Calibri"/>
                <a:cs typeface="Calibri"/>
              </a:rPr>
              <a:t>protection </a:t>
            </a:r>
            <a:r>
              <a:rPr sz="2800" i="1" spc="-5" dirty="0">
                <a:solidFill>
                  <a:srgbClr val="0070C0"/>
                </a:solidFill>
                <a:latin typeface="Calibri"/>
                <a:cs typeface="Calibri"/>
              </a:rPr>
              <a:t>is </a:t>
            </a:r>
            <a:r>
              <a:rPr sz="2800" i="1" spc="-15" dirty="0">
                <a:solidFill>
                  <a:srgbClr val="0070C0"/>
                </a:solidFill>
                <a:latin typeface="Calibri"/>
                <a:cs typeface="Calibri"/>
              </a:rPr>
              <a:t>inconvenient </a:t>
            </a:r>
            <a:r>
              <a:rPr sz="2800" i="1" spc="-10" dirty="0">
                <a:solidFill>
                  <a:srgbClr val="0070C0"/>
                </a:solidFill>
                <a:latin typeface="Calibri"/>
                <a:cs typeface="Calibri"/>
              </a:rPr>
              <a:t>or  </a:t>
            </a:r>
            <a:r>
              <a:rPr sz="2800" i="1" spc="-40" dirty="0">
                <a:solidFill>
                  <a:srgbClr val="0070C0"/>
                </a:solidFill>
                <a:latin typeface="Calibri"/>
                <a:cs typeface="Calibri"/>
              </a:rPr>
              <a:t>costly</a:t>
            </a:r>
            <a:endParaRPr sz="2800" i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2789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699922" y="228600"/>
            <a:ext cx="77425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b="1" dirty="0">
                <a:solidFill>
                  <a:srgbClr val="FF0000"/>
                </a:solidFill>
                <a:latin typeface="Calibri"/>
                <a:cs typeface="Calibri"/>
              </a:rPr>
              <a:t>5. </a:t>
            </a:r>
            <a:r>
              <a:rPr lang="en-US" sz="3600" b="1" spc="-5" dirty="0">
                <a:solidFill>
                  <a:srgbClr val="FF0000"/>
                </a:solidFill>
                <a:latin typeface="Calibri"/>
                <a:cs typeface="Calibri"/>
              </a:rPr>
              <a:t>The </a:t>
            </a:r>
            <a:r>
              <a:rPr lang="en-US" sz="3600" b="1" spc="-10" dirty="0">
                <a:solidFill>
                  <a:srgbClr val="FF0000"/>
                </a:solidFill>
                <a:latin typeface="Calibri"/>
                <a:cs typeface="Calibri"/>
              </a:rPr>
              <a:t>Problem </a:t>
            </a:r>
            <a:r>
              <a:rPr lang="en-US" sz="3600" b="1" dirty="0">
                <a:solidFill>
                  <a:srgbClr val="FF0000"/>
                </a:solidFill>
                <a:latin typeface="Calibri"/>
                <a:cs typeface="Calibri"/>
              </a:rPr>
              <a:t>is </a:t>
            </a:r>
            <a:r>
              <a:rPr lang="en-US" sz="3600" b="1" spc="-15" dirty="0">
                <a:solidFill>
                  <a:srgbClr val="FF0000"/>
                </a:solidFill>
                <a:latin typeface="Calibri"/>
                <a:cs typeface="Calibri"/>
              </a:rPr>
              <a:t>People, </a:t>
            </a:r>
            <a:r>
              <a:rPr lang="en-US" sz="3600" b="1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r>
              <a:rPr lang="en-US" sz="3600" b="1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3600" b="1" spc="-15" dirty="0">
                <a:solidFill>
                  <a:srgbClr val="FF0000"/>
                </a:solidFill>
                <a:latin typeface="Calibri"/>
                <a:cs typeface="Calibri"/>
              </a:rPr>
              <a:t>Computers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52400" y="927100"/>
            <a:ext cx="8763000" cy="50115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5" dirty="0">
                <a:cs typeface="Calibri"/>
              </a:rPr>
              <a:t> </a:t>
            </a:r>
            <a:r>
              <a:rPr lang="en-US" sz="2800" spc="-5" dirty="0">
                <a:cs typeface="Calibri"/>
              </a:rPr>
              <a:t>Attackers have also identified the average user as</a:t>
            </a:r>
          </a:p>
          <a:p>
            <a:pPr marL="12700">
              <a:lnSpc>
                <a:spcPct val="150000"/>
              </a:lnSpc>
              <a:spcBef>
                <a:spcPts val="900"/>
              </a:spcBef>
              <a:tabLst>
                <a:tab pos="355600" algn="l"/>
                <a:tab pos="356235" algn="l"/>
              </a:tabLst>
            </a:pPr>
            <a:r>
              <a:rPr lang="en-US" sz="2800" spc="-5" dirty="0">
                <a:cs typeface="Calibri"/>
              </a:rPr>
              <a:t>     a weak link in the security chain</a:t>
            </a:r>
          </a:p>
          <a:p>
            <a:pPr marL="469900" indent="-45720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800" spc="-5" dirty="0">
                <a:cs typeface="Calibri"/>
              </a:rPr>
              <a:t>Companies invest more money in perimeter defenses </a:t>
            </a:r>
            <a:r>
              <a:rPr lang="en-US" sz="2800" spc="-5" dirty="0">
                <a:cs typeface="Calibri"/>
                <a:sym typeface="Wingdings" panose="05000000000000000000" pitchFamily="2" charset="2"/>
              </a:rPr>
              <a:t></a:t>
            </a:r>
            <a:r>
              <a:rPr lang="en-US" sz="2800" spc="-5" dirty="0">
                <a:cs typeface="Calibri"/>
              </a:rPr>
              <a:t> attackers looks for the path of least resistance</a:t>
            </a:r>
          </a:p>
          <a:p>
            <a:pPr marL="469900" indent="-45720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2800" b="1" i="1" spc="-5" dirty="0">
                <a:solidFill>
                  <a:srgbClr val="00B0F0"/>
                </a:solidFill>
                <a:cs typeface="Calibri"/>
              </a:rPr>
              <a:t>Why would an attacker struggle to break through an organization’s defenses when end users are more than willing to provide the keys to bank accounts?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3477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0" y="0"/>
            <a:ext cx="9144000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600" b="1" dirty="0">
                <a:solidFill>
                  <a:srgbClr val="FF0000"/>
                </a:solidFill>
                <a:cs typeface="Calibri"/>
              </a:rPr>
              <a:t>6. SECURITY IS NOT ABOUT</a:t>
            </a:r>
          </a:p>
          <a:p>
            <a:pPr marL="12700">
              <a:spcBef>
                <a:spcPts val="100"/>
              </a:spcBef>
            </a:pPr>
            <a:r>
              <a:rPr lang="en-US" sz="3600" b="1" dirty="0">
                <a:solidFill>
                  <a:srgbClr val="FF0000"/>
                </a:solidFill>
                <a:cs typeface="Calibri"/>
              </a:rPr>
              <a:t>HARDWARE AND SOFTWARE</a:t>
            </a:r>
            <a:endParaRPr lang="en-US" sz="3600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52400" y="1086936"/>
            <a:ext cx="8763000" cy="4803751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800" spc="-5" dirty="0">
                <a:cs typeface="Calibri"/>
              </a:rPr>
              <a:t>Many businesses believe that if they purchase enough equipment, they can create a secure infrastructure</a:t>
            </a:r>
          </a:p>
          <a:p>
            <a:pPr marL="355600" indent="-342900">
              <a:lnSpc>
                <a:spcPct val="15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800" spc="-5" dirty="0">
                <a:cs typeface="Calibri"/>
              </a:rPr>
              <a:t>The purchasing and implementation of security products should be </a:t>
            </a:r>
            <a:r>
              <a:rPr lang="en-US" sz="2800" b="1" i="1" spc="-5" dirty="0">
                <a:solidFill>
                  <a:srgbClr val="0070C0"/>
                </a:solidFill>
                <a:cs typeface="Calibri"/>
              </a:rPr>
              <a:t>only a percentage of the security budget</a:t>
            </a:r>
          </a:p>
          <a:p>
            <a:pPr marL="355600" indent="-342900">
              <a:lnSpc>
                <a:spcPct val="15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2800" spc="-5" dirty="0">
                <a:cs typeface="Calibri"/>
              </a:rPr>
              <a:t>Employees tasked with maintaining the security devices should be provided with </a:t>
            </a:r>
            <a:r>
              <a:rPr lang="en-US" sz="2800" b="1" i="1" spc="-5" dirty="0">
                <a:solidFill>
                  <a:srgbClr val="0070C0"/>
                </a:solidFill>
                <a:cs typeface="Calibri"/>
              </a:rPr>
              <a:t>enough time, training, and equipment to support the products properly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281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t="16667"/>
          <a:stretch/>
        </p:blipFill>
        <p:spPr bwMode="auto">
          <a:xfrm>
            <a:off x="0" y="848995"/>
            <a:ext cx="9144000" cy="6009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bject 2"/>
          <p:cNvSpPr txBox="1">
            <a:spLocks/>
          </p:cNvSpPr>
          <p:nvPr/>
        </p:nvSpPr>
        <p:spPr>
          <a:xfrm>
            <a:off x="2861310" y="152400"/>
            <a:ext cx="34220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50" dirty="0">
                <a:solidFill>
                  <a:srgbClr val="FF0000"/>
                </a:solidFill>
                <a:latin typeface="Calibri"/>
                <a:cs typeface="Calibri"/>
              </a:rPr>
              <a:t>Attacker</a:t>
            </a:r>
            <a:r>
              <a:rPr lang="en-US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30" dirty="0">
                <a:solidFill>
                  <a:srgbClr val="FF0000"/>
                </a:solidFill>
                <a:latin typeface="Calibri"/>
                <a:cs typeface="Calibri"/>
              </a:rPr>
              <a:t>Types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712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1356360" y="304800"/>
            <a:ext cx="64312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5" dirty="0">
                <a:solidFill>
                  <a:srgbClr val="FF0000"/>
                </a:solidFill>
                <a:latin typeface="Calibri"/>
                <a:cs typeface="Calibri"/>
              </a:rPr>
              <a:t>Common Goals </a:t>
            </a:r>
            <a:r>
              <a:rPr lang="en-US" b="1" spc="-10" dirty="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lang="en-US" b="1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50" dirty="0">
                <a:solidFill>
                  <a:srgbClr val="FF0000"/>
                </a:solidFill>
                <a:latin typeface="Calibri"/>
                <a:cs typeface="Calibri"/>
              </a:rPr>
              <a:t>Attackers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654812" y="1406093"/>
            <a:ext cx="4150995" cy="4369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740" indent="-32004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3200" b="1" spc="-45" dirty="0">
                <a:solidFill>
                  <a:srgbClr val="006FC0"/>
                </a:solidFill>
                <a:latin typeface="Calibri"/>
                <a:cs typeface="Calibri"/>
              </a:rPr>
              <a:t>Trophy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grabbing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ct val="150000"/>
              </a:lnSpc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Information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theft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ct val="150000"/>
              </a:lnSpc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3200" b="1">
                <a:solidFill>
                  <a:srgbClr val="006FC0"/>
                </a:solidFill>
                <a:latin typeface="Calibri"/>
                <a:cs typeface="Calibri"/>
              </a:rPr>
              <a:t>Service</a:t>
            </a:r>
            <a:r>
              <a:rPr sz="3200" b="1" spc="-10">
                <a:solidFill>
                  <a:srgbClr val="006FC0"/>
                </a:solidFill>
                <a:latin typeface="Calibri"/>
                <a:cs typeface="Calibri"/>
              </a:rPr>
              <a:t> theft</a:t>
            </a:r>
            <a:endParaRPr sz="3200">
              <a:latin typeface="Calibri"/>
              <a:cs typeface="Calibri"/>
            </a:endParaRPr>
          </a:p>
          <a:p>
            <a:pPr marL="332740" indent="-320040">
              <a:lnSpc>
                <a:spcPct val="150000"/>
              </a:lnSpc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3200" b="1" spc="-5">
                <a:solidFill>
                  <a:srgbClr val="006FC0"/>
                </a:solidFill>
                <a:latin typeface="Calibri"/>
                <a:cs typeface="Calibri"/>
              </a:rPr>
              <a:t>Identity</a:t>
            </a:r>
            <a:r>
              <a:rPr sz="3200" b="1" spc="-25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theft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ct val="150000"/>
              </a:lnSpc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3200" b="1" spc="-30" dirty="0">
                <a:solidFill>
                  <a:srgbClr val="006FC0"/>
                </a:solidFill>
                <a:latin typeface="Calibri"/>
                <a:cs typeface="Calibri"/>
              </a:rPr>
              <a:t>Tampering</a:t>
            </a:r>
            <a:endParaRPr sz="3200" dirty="0">
              <a:latin typeface="Calibri"/>
              <a:cs typeface="Calibri"/>
            </a:endParaRPr>
          </a:p>
          <a:p>
            <a:pPr marL="332740" indent="-320040">
              <a:lnSpc>
                <a:spcPct val="150000"/>
              </a:lnSpc>
              <a:buFont typeface="Arial"/>
              <a:buChar char="•"/>
              <a:tabLst>
                <a:tab pos="332740" algn="l"/>
                <a:tab pos="33337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Denial 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of service</a:t>
            </a:r>
            <a:r>
              <a:rPr sz="3200" b="1" spc="-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(DoS)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491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772792" y="461898"/>
            <a:ext cx="55981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5">
                <a:solidFill>
                  <a:srgbClr val="FF0000"/>
                </a:solidFill>
                <a:latin typeface="Calibri"/>
                <a:cs typeface="Calibri"/>
              </a:rPr>
              <a:t>Common</a:t>
            </a:r>
            <a:r>
              <a:rPr lang="en-US" b="1" spc="-4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20">
                <a:solidFill>
                  <a:srgbClr val="FF0000"/>
                </a:solidFill>
                <a:latin typeface="Calibri"/>
                <a:cs typeface="Calibri"/>
              </a:rPr>
              <a:t>Vulnerabilities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1518869"/>
            <a:ext cx="3610610" cy="36304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Implicit</a:t>
            </a:r>
            <a:r>
              <a:rPr sz="32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trust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Configuration</a:t>
            </a:r>
            <a:r>
              <a:rPr sz="3200" b="1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error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Public</a:t>
            </a:r>
            <a:r>
              <a:rPr sz="32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information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30" dirty="0">
                <a:solidFill>
                  <a:srgbClr val="006FC0"/>
                </a:solidFill>
                <a:latin typeface="Calibri"/>
                <a:cs typeface="Calibri"/>
              </a:rPr>
              <a:t>Weak</a:t>
            </a:r>
            <a:r>
              <a:rPr sz="3200" b="1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design</a:t>
            </a:r>
            <a:endParaRPr sz="3200" dirty="0"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Carelessness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7238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564286" y="219836"/>
            <a:ext cx="80143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Components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lang="en-US" b="1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>
              <a:latin typeface="Calibri"/>
              <a:cs typeface="Calibri"/>
            </a:endParaRPr>
          </a:p>
        </p:txBody>
      </p:sp>
      <p:pic>
        <p:nvPicPr>
          <p:cNvPr id="1028" name="Picture 4" descr="https://4.bp.blogspot.com/-pLasJxgIWZk/WLRHiMx62ZI/AAAAAAAAAEg/sz0JLZdUeQY9ra2H1hITpOIt5OTciolwQCLcB/s640/cia%2Btria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453" y="1371600"/>
            <a:ext cx="6096000" cy="516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422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564286" y="219836"/>
            <a:ext cx="80143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 dirty="0">
                <a:solidFill>
                  <a:srgbClr val="FF0000"/>
                </a:solidFill>
                <a:latin typeface="Calibri"/>
                <a:cs typeface="Calibri"/>
              </a:rPr>
              <a:t>Components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lang="en-US" b="1" spc="-10" dirty="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lang="en-US" b="1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1032048"/>
            <a:ext cx="7919084" cy="4012637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93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Confidentiality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latin typeface="Calibri"/>
                <a:cs typeface="Calibri"/>
              </a:rPr>
              <a:t>Concealment of information 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latin typeface="Calibri"/>
                <a:cs typeface="Calibri"/>
              </a:rPr>
              <a:t>Can you name any mechanism ?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latin typeface="Calibri"/>
                <a:cs typeface="Calibri"/>
              </a:rPr>
              <a:t>Also applies to</a:t>
            </a:r>
          </a:p>
          <a:p>
            <a:pPr marL="1213485" lvl="2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latin typeface="Calibri"/>
                <a:cs typeface="Calibri"/>
              </a:rPr>
              <a:t>Existence of info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lang="en-US" sz="2400" spc="-10" dirty="0">
                <a:latin typeface="Calibri"/>
                <a:cs typeface="Calibri"/>
                <a:sym typeface="Wingdings" panose="05000000000000000000" pitchFamily="2" charset="2"/>
              </a:rPr>
              <a:t> more imp than the info itself</a:t>
            </a:r>
          </a:p>
          <a:p>
            <a:pPr marL="1213485" lvl="2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latin typeface="Calibri"/>
                <a:cs typeface="Calibri"/>
              </a:rPr>
              <a:t>R</a:t>
            </a:r>
            <a:r>
              <a:rPr sz="2400" spc="-10" dirty="0">
                <a:latin typeface="Calibri"/>
                <a:cs typeface="Calibri"/>
              </a:rPr>
              <a:t>esource</a:t>
            </a:r>
            <a:r>
              <a:rPr lang="en-US" sz="2400" spc="-10" dirty="0">
                <a:latin typeface="Calibri"/>
                <a:cs typeface="Calibri"/>
              </a:rPr>
              <a:t> hiding</a:t>
            </a:r>
            <a:endParaRPr sz="2400" b="1" i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48154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564286" y="219836"/>
            <a:ext cx="80143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Components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lang="en-US" b="1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1032048"/>
            <a:ext cx="8303260" cy="3878434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93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b="1" spc="-5" dirty="0">
                <a:solidFill>
                  <a:srgbClr val="006FC0"/>
                </a:solidFill>
                <a:latin typeface="Calibri"/>
                <a:cs typeface="Calibri"/>
              </a:rPr>
              <a:t>Confidentiality</a:t>
            </a:r>
            <a:endParaRPr lang="en-US"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cs typeface="Calibri"/>
              </a:rPr>
              <a:t>An unauthorized person </a:t>
            </a:r>
            <a:r>
              <a:rPr lang="en-US" sz="2400" i="1" spc="-10" dirty="0">
                <a:solidFill>
                  <a:srgbClr val="0070C0"/>
                </a:solidFill>
                <a:cs typeface="Calibri"/>
              </a:rPr>
              <a:t>accesses a protected asset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cs typeface="Calibri"/>
              </a:rPr>
              <a:t>A person authorized to access certain data </a:t>
            </a:r>
            <a:r>
              <a:rPr lang="en-US" sz="2400" i="1" spc="-10" dirty="0">
                <a:solidFill>
                  <a:srgbClr val="0070C0"/>
                </a:solidFill>
                <a:cs typeface="Calibri"/>
              </a:rPr>
              <a:t>accesses other data for which he is not authorized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cs typeface="Calibri"/>
              </a:rPr>
              <a:t>An unauthorized person learns </a:t>
            </a:r>
            <a:r>
              <a:rPr lang="en-US" sz="2400" i="1" spc="-10" dirty="0">
                <a:solidFill>
                  <a:srgbClr val="0070C0"/>
                </a:solidFill>
                <a:cs typeface="Calibri"/>
              </a:rPr>
              <a:t>the existence of information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endParaRPr lang="en-US" sz="2400" b="1" i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14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52A1FF-3A86-4A78-B323-AFAC3E4205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085139-A50C-464D-ABA6-341A795ABF37}"/>
              </a:ext>
            </a:extLst>
          </p:cNvPr>
          <p:cNvSpPr/>
          <p:nvPr/>
        </p:nvSpPr>
        <p:spPr>
          <a:xfrm>
            <a:off x="5968652" y="3917421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6C7524-87F7-448F-819E-892E1CF2CDAF}"/>
              </a:ext>
            </a:extLst>
          </p:cNvPr>
          <p:cNvSpPr/>
          <p:nvPr/>
        </p:nvSpPr>
        <p:spPr>
          <a:xfrm>
            <a:off x="5169074" y="5041726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38A18-AFA3-4A7D-A423-54CF4671E3FE}"/>
              </a:ext>
            </a:extLst>
          </p:cNvPr>
          <p:cNvSpPr/>
          <p:nvPr/>
        </p:nvSpPr>
        <p:spPr>
          <a:xfrm>
            <a:off x="6705600" y="342900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AEDF66-CE4D-4FC7-8191-98EB477C8E6B}"/>
              </a:ext>
            </a:extLst>
          </p:cNvPr>
          <p:cNvSpPr/>
          <p:nvPr/>
        </p:nvSpPr>
        <p:spPr>
          <a:xfrm>
            <a:off x="4077222" y="432983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36F3D6-E8AF-4FD9-A93B-200067574AB7}"/>
              </a:ext>
            </a:extLst>
          </p:cNvPr>
          <p:cNvSpPr/>
          <p:nvPr/>
        </p:nvSpPr>
        <p:spPr>
          <a:xfrm>
            <a:off x="6693074" y="459392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5255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564286" y="219836"/>
            <a:ext cx="80143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Components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lang="en-US" b="1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1032048"/>
            <a:ext cx="7919084" cy="575157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7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Integrity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0" dirty="0">
                <a:latin typeface="Calibri"/>
                <a:cs typeface="Calibri"/>
              </a:rPr>
              <a:t>Protecting information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spc="-10" dirty="0">
                <a:latin typeface="Calibri"/>
                <a:cs typeface="Calibri"/>
              </a:rPr>
              <a:t>unauthorized modification</a:t>
            </a:r>
            <a:endParaRPr lang="en-US" sz="2400" dirty="0">
              <a:latin typeface="Calibri"/>
              <a:cs typeface="Calibri"/>
            </a:endParaRPr>
          </a:p>
          <a:p>
            <a:pPr marL="1213485" lvl="2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sz="2400" i="1" spc="-15" dirty="0">
                <a:solidFill>
                  <a:srgbClr val="0070C0"/>
                </a:solidFill>
                <a:latin typeface="Calibri"/>
                <a:cs typeface="Calibri"/>
              </a:rPr>
              <a:t>Data</a:t>
            </a:r>
            <a:r>
              <a:rPr sz="2400" i="1" spc="-2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0070C0"/>
                </a:solidFill>
                <a:latin typeface="Calibri"/>
                <a:cs typeface="Calibri"/>
              </a:rPr>
              <a:t>integrity</a:t>
            </a:r>
            <a:r>
              <a:rPr lang="en-US" sz="2400" i="1" spc="-10" dirty="0">
                <a:solidFill>
                  <a:srgbClr val="0070C0"/>
                </a:solidFill>
                <a:latin typeface="Calibri"/>
                <a:cs typeface="Calibri"/>
              </a:rPr>
              <a:t> (contents)</a:t>
            </a:r>
            <a:endParaRPr sz="2400" i="1" dirty="0">
              <a:solidFill>
                <a:srgbClr val="0070C0"/>
              </a:solidFill>
              <a:latin typeface="Calibri"/>
              <a:cs typeface="Calibri"/>
            </a:endParaRPr>
          </a:p>
          <a:p>
            <a:pPr marL="1213485" lvl="2" indent="-286385">
              <a:lnSpc>
                <a:spcPct val="1500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i="1" spc="-5" dirty="0">
                <a:solidFill>
                  <a:srgbClr val="0070C0"/>
                </a:solidFill>
                <a:latin typeface="Calibri"/>
                <a:cs typeface="Calibri"/>
              </a:rPr>
              <a:t>Origin</a:t>
            </a:r>
            <a:r>
              <a:rPr sz="2400" i="1" spc="-2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0070C0"/>
                </a:solidFill>
                <a:latin typeface="Calibri"/>
                <a:cs typeface="Calibri"/>
              </a:rPr>
              <a:t>integrity</a:t>
            </a:r>
            <a:r>
              <a:rPr lang="en-US" sz="2400" i="1" spc="-10" dirty="0">
                <a:solidFill>
                  <a:srgbClr val="0070C0"/>
                </a:solidFill>
                <a:latin typeface="Calibri"/>
                <a:cs typeface="Calibri"/>
              </a:rPr>
              <a:t> (source)</a:t>
            </a:r>
            <a:endParaRPr sz="2400" i="1" dirty="0">
              <a:solidFill>
                <a:srgbClr val="0070C0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dirty="0">
                <a:latin typeface="Calibri"/>
                <a:cs typeface="Calibri"/>
              </a:rPr>
              <a:t>Mechanism: </a:t>
            </a:r>
            <a:r>
              <a:rPr sz="2400" spc="-10" dirty="0">
                <a:latin typeface="Calibri"/>
                <a:cs typeface="Calibri"/>
              </a:rPr>
              <a:t>Prevention,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Detection</a:t>
            </a:r>
            <a:endParaRPr lang="en-US" sz="2400" spc="-5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5" dirty="0">
                <a:latin typeface="Calibri"/>
                <a:cs typeface="Calibri"/>
              </a:rPr>
              <a:t>Prevention </a:t>
            </a:r>
            <a:r>
              <a:rPr lang="en-US" sz="2400" spc="-5" dirty="0">
                <a:latin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en-US" sz="2400" dirty="0" err="1">
                <a:sym typeface="Wingdings" panose="05000000000000000000" pitchFamily="2" charset="2"/>
              </a:rPr>
              <a:t>Unauth</a:t>
            </a:r>
            <a:r>
              <a:rPr lang="en-US" sz="2400" dirty="0">
                <a:sym typeface="Wingdings" panose="05000000000000000000" pitchFamily="2" charset="2"/>
              </a:rPr>
              <a:t> attempts to change data or attempts to change data in </a:t>
            </a:r>
            <a:r>
              <a:rPr lang="en-US" sz="2400" dirty="0" err="1">
                <a:sym typeface="Wingdings" panose="05000000000000000000" pitchFamily="2" charset="2"/>
              </a:rPr>
              <a:t>unauth</a:t>
            </a:r>
            <a:r>
              <a:rPr lang="en-US" sz="2400" dirty="0">
                <a:sym typeface="Wingdings" panose="05000000000000000000" pitchFamily="2" charset="2"/>
              </a:rPr>
              <a:t> ways</a:t>
            </a:r>
          </a:p>
          <a:p>
            <a:pPr marL="756285" lvl="1" indent="-286385">
              <a:lnSpc>
                <a:spcPct val="1500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dirty="0">
                <a:sym typeface="Wingdings" panose="05000000000000000000" pitchFamily="2" charset="2"/>
              </a:rPr>
              <a:t>Detection  don't try to prevent violations but simply report that integrity is no longer there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947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564286" y="219836"/>
            <a:ext cx="80143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Components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lang="en-US" b="1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1032048"/>
            <a:ext cx="7919084" cy="458632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7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Integrity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cs typeface="Calibri"/>
              </a:rPr>
              <a:t>precise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cs typeface="Calibri"/>
              </a:rPr>
              <a:t>accurate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cs typeface="Calibri"/>
              </a:rPr>
              <a:t>unmodified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cs typeface="Calibri"/>
              </a:rPr>
              <a:t>modified only in acceptable ways by authorized people 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cs typeface="Calibri"/>
              </a:rPr>
              <a:t>consistent</a:t>
            </a:r>
          </a:p>
          <a:p>
            <a:pPr marL="756285" lvl="1" indent="-286385">
              <a:lnSpc>
                <a:spcPct val="150000"/>
              </a:lnSpc>
              <a:spcBef>
                <a:spcPts val="62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10" dirty="0">
                <a:cs typeface="Calibri"/>
              </a:rPr>
              <a:t>meaningful and usable</a:t>
            </a:r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987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564286" y="219836"/>
            <a:ext cx="80143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Components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lang="en-US" b="1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1032048"/>
            <a:ext cx="7919084" cy="2381421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7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Availability</a:t>
            </a:r>
            <a:endParaRPr sz="3200" dirty="0">
              <a:latin typeface="Calibri"/>
              <a:cs typeface="Calibri"/>
            </a:endParaRPr>
          </a:p>
          <a:p>
            <a:pPr marL="756285" lvl="1" indent="-286385" algn="just">
              <a:lnSpc>
                <a:spcPct val="150000"/>
              </a:lnSpc>
              <a:spcBef>
                <a:spcPts val="61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Enabling access </a:t>
            </a:r>
            <a:r>
              <a:rPr sz="2400" spc="-15" dirty="0">
                <a:latin typeface="Calibri"/>
                <a:cs typeface="Calibri"/>
              </a:rPr>
              <a:t>to data </a:t>
            </a:r>
            <a:r>
              <a:rPr sz="2400" spc="-5" dirty="0">
                <a:latin typeface="Calibri"/>
                <a:cs typeface="Calibri"/>
              </a:rPr>
              <a:t>and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resources</a:t>
            </a:r>
            <a:endParaRPr sz="2400" dirty="0">
              <a:latin typeface="Calibri"/>
              <a:cs typeface="Calibri"/>
            </a:endParaRPr>
          </a:p>
          <a:p>
            <a:pPr marL="1213485" lvl="2" indent="-286385" algn="just"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endParaRPr lang="en-US" sz="2400" dirty="0">
              <a:latin typeface="Calibri" panose="020F0502020204030204" pitchFamily="34" charset="0"/>
            </a:endParaRPr>
          </a:p>
          <a:p>
            <a:pPr marL="756285" lvl="1" indent="-286385" algn="just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B8C52F-FABE-40A8-B407-17B084A186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6355115"/>
              </p:ext>
            </p:extLst>
          </p:nvPr>
        </p:nvGraphicFramePr>
        <p:xfrm>
          <a:off x="1257027" y="2429636"/>
          <a:ext cx="6629947" cy="435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04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564286" y="219836"/>
            <a:ext cx="80143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Components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lang="en-US" b="1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1032048"/>
            <a:ext cx="7919084" cy="5305298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7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Availability</a:t>
            </a:r>
            <a:endParaRPr sz="3200" dirty="0">
              <a:latin typeface="Calibri"/>
              <a:cs typeface="Calibri"/>
            </a:endParaRPr>
          </a:p>
          <a:p>
            <a:pPr marL="756285" lvl="1" indent="-286385" algn="just">
              <a:lnSpc>
                <a:spcPct val="15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b="1" i="1" spc="-5" dirty="0">
                <a:latin typeface="Calibri"/>
                <a:cs typeface="Calibri"/>
              </a:rPr>
              <a:t>Denial of</a:t>
            </a:r>
            <a:r>
              <a:rPr sz="2400" b="1" i="1" spc="-25" dirty="0">
                <a:latin typeface="Calibri"/>
                <a:cs typeface="Calibri"/>
              </a:rPr>
              <a:t> </a:t>
            </a:r>
            <a:r>
              <a:rPr sz="2400" b="1" i="1" dirty="0">
                <a:latin typeface="Calibri"/>
                <a:cs typeface="Calibri"/>
              </a:rPr>
              <a:t>service</a:t>
            </a:r>
            <a:endParaRPr lang="en-US" sz="2400" b="1" i="1" dirty="0">
              <a:latin typeface="Calibri"/>
              <a:cs typeface="Calibri"/>
            </a:endParaRPr>
          </a:p>
          <a:p>
            <a:pPr marL="1213485" lvl="2" indent="-286385" algn="just">
              <a:lnSpc>
                <a:spcPct val="15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dirty="0">
                <a:latin typeface="Calibri" panose="020F0502020204030204" pitchFamily="34" charset="0"/>
              </a:rPr>
              <a:t>Attackers flood victim system with </a:t>
            </a:r>
            <a:r>
              <a:rPr lang="en-US" sz="2400" i="1" dirty="0">
                <a:solidFill>
                  <a:srgbClr val="0070C0"/>
                </a:solidFill>
                <a:latin typeface="Calibri" panose="020F0502020204030204" pitchFamily="34" charset="0"/>
              </a:rPr>
              <a:t>non-legitimate service requests or traffic to overload its resources</a:t>
            </a:r>
          </a:p>
          <a:p>
            <a:pPr marL="1213485" lvl="2" indent="-286385" algn="just">
              <a:lnSpc>
                <a:spcPct val="15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dirty="0">
                <a:latin typeface="Calibri" panose="020F0502020204030204" pitchFamily="34" charset="0"/>
              </a:rPr>
              <a:t>The objective of the attacker is not to steal any information from the target; </a:t>
            </a:r>
            <a:r>
              <a:rPr lang="en-US" sz="2400" i="1" dirty="0">
                <a:solidFill>
                  <a:srgbClr val="0070C0"/>
                </a:solidFill>
                <a:latin typeface="Calibri" panose="020F0502020204030204" pitchFamily="34" charset="0"/>
              </a:rPr>
              <a:t>rather to render its services useless or slow down network performance</a:t>
            </a:r>
          </a:p>
          <a:p>
            <a:pPr marL="1213485" lvl="2" indent="-286385" algn="just"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endParaRPr lang="en-US" sz="2400" dirty="0">
              <a:latin typeface="Calibri" panose="020F0502020204030204" pitchFamily="34" charset="0"/>
            </a:endParaRPr>
          </a:p>
          <a:p>
            <a:pPr marL="756285" lvl="1" indent="-286385" algn="just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endParaRPr sz="24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52591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9/94/Tcp_synflood.png/220px-Tcp_synflo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04800"/>
            <a:ext cx="5105400" cy="640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5487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816989" y="306781"/>
            <a:ext cx="50126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-US" sz="4000" b="1" spc="-5">
                <a:solidFill>
                  <a:srgbClr val="FF0000"/>
                </a:solidFill>
                <a:latin typeface="Calibri"/>
                <a:cs typeface="Calibri"/>
              </a:rPr>
              <a:t>Denial of </a:t>
            </a:r>
            <a:r>
              <a:rPr lang="en-US" sz="4000" b="1">
                <a:solidFill>
                  <a:srgbClr val="FF0000"/>
                </a:solidFill>
                <a:latin typeface="Calibri"/>
                <a:cs typeface="Calibri"/>
              </a:rPr>
              <a:t>Service</a:t>
            </a:r>
            <a:r>
              <a:rPr lang="en-US" sz="4000" b="1" spc="-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4000" b="1" spc="-40">
                <a:solidFill>
                  <a:srgbClr val="FF0000"/>
                </a:solidFill>
                <a:latin typeface="Calibri"/>
                <a:cs typeface="Calibri"/>
              </a:rPr>
              <a:t>Attack</a:t>
            </a:r>
            <a:endParaRPr lang="en-US" sz="400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339339" y="1412747"/>
            <a:ext cx="1584960" cy="792480"/>
          </a:xfrm>
          <a:prstGeom prst="rect">
            <a:avLst/>
          </a:prstGeom>
          <a:solidFill>
            <a:srgbClr val="FF9966"/>
          </a:solidFill>
          <a:ln w="9144">
            <a:solidFill>
              <a:srgbClr val="000000"/>
            </a:solidFill>
          </a:ln>
        </p:spPr>
        <p:txBody>
          <a:bodyPr vert="horz" wrap="square" lIns="0" tIns="205740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1620"/>
              </a:spcBef>
            </a:pPr>
            <a:r>
              <a:rPr sz="2400" spc="-5" dirty="0">
                <a:latin typeface="Arial"/>
                <a:cs typeface="Arial"/>
              </a:rPr>
              <a:t>attacker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1691639" y="4652771"/>
            <a:ext cx="1584960" cy="792480"/>
          </a:xfrm>
          <a:prstGeom prst="rect">
            <a:avLst/>
          </a:prstGeom>
          <a:solidFill>
            <a:srgbClr val="92D050"/>
          </a:solidFill>
          <a:ln w="9144">
            <a:solidFill>
              <a:srgbClr val="000000"/>
            </a:solidFill>
          </a:ln>
        </p:spPr>
        <p:txBody>
          <a:bodyPr vert="horz" wrap="square" lIns="0" tIns="207010" rIns="0" bIns="0" rtlCol="0">
            <a:spAutoFit/>
          </a:bodyPr>
          <a:lstStyle/>
          <a:p>
            <a:pPr marL="403860">
              <a:lnSpc>
                <a:spcPct val="100000"/>
              </a:lnSpc>
              <a:spcBef>
                <a:spcPts val="1630"/>
              </a:spcBef>
            </a:pPr>
            <a:r>
              <a:rPr sz="2400" spc="-5" dirty="0">
                <a:latin typeface="Arial"/>
                <a:cs typeface="Arial"/>
              </a:rPr>
              <a:t>victim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5"/>
          <p:cNvSpPr/>
          <p:nvPr/>
        </p:nvSpPr>
        <p:spPr>
          <a:xfrm>
            <a:off x="4283964" y="314096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/>
          <p:nvPr/>
        </p:nvSpPr>
        <p:spPr>
          <a:xfrm>
            <a:off x="4283964" y="3140964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8"/>
                </a:lnTo>
                <a:lnTo>
                  <a:pt x="9289" y="365066"/>
                </a:lnTo>
                <a:lnTo>
                  <a:pt x="20557" y="321253"/>
                </a:lnTo>
                <a:lnTo>
                  <a:pt x="35933" y="279249"/>
                </a:lnTo>
                <a:lnTo>
                  <a:pt x="55187" y="239283"/>
                </a:lnTo>
                <a:lnTo>
                  <a:pt x="78090" y="201587"/>
                </a:lnTo>
                <a:lnTo>
                  <a:pt x="104411" y="166390"/>
                </a:lnTo>
                <a:lnTo>
                  <a:pt x="133921" y="133921"/>
                </a:lnTo>
                <a:lnTo>
                  <a:pt x="166390" y="104411"/>
                </a:lnTo>
                <a:lnTo>
                  <a:pt x="201587" y="78090"/>
                </a:lnTo>
                <a:lnTo>
                  <a:pt x="239283" y="55187"/>
                </a:lnTo>
                <a:lnTo>
                  <a:pt x="279249" y="35933"/>
                </a:lnTo>
                <a:lnTo>
                  <a:pt x="321253" y="20557"/>
                </a:lnTo>
                <a:lnTo>
                  <a:pt x="365066" y="9289"/>
                </a:lnTo>
                <a:lnTo>
                  <a:pt x="410458" y="2360"/>
                </a:lnTo>
                <a:lnTo>
                  <a:pt x="457200" y="0"/>
                </a:lnTo>
                <a:lnTo>
                  <a:pt x="503941" y="2360"/>
                </a:lnTo>
                <a:lnTo>
                  <a:pt x="549333" y="9289"/>
                </a:lnTo>
                <a:lnTo>
                  <a:pt x="593146" y="20557"/>
                </a:lnTo>
                <a:lnTo>
                  <a:pt x="635150" y="35933"/>
                </a:lnTo>
                <a:lnTo>
                  <a:pt x="675116" y="55187"/>
                </a:lnTo>
                <a:lnTo>
                  <a:pt x="712812" y="78090"/>
                </a:lnTo>
                <a:lnTo>
                  <a:pt x="748009" y="104411"/>
                </a:lnTo>
                <a:lnTo>
                  <a:pt x="780478" y="133921"/>
                </a:lnTo>
                <a:lnTo>
                  <a:pt x="809988" y="166390"/>
                </a:lnTo>
                <a:lnTo>
                  <a:pt x="836309" y="201587"/>
                </a:lnTo>
                <a:lnTo>
                  <a:pt x="859212" y="239283"/>
                </a:lnTo>
                <a:lnTo>
                  <a:pt x="878466" y="279249"/>
                </a:lnTo>
                <a:lnTo>
                  <a:pt x="893842" y="321253"/>
                </a:lnTo>
                <a:lnTo>
                  <a:pt x="905110" y="365066"/>
                </a:lnTo>
                <a:lnTo>
                  <a:pt x="912039" y="410458"/>
                </a:lnTo>
                <a:lnTo>
                  <a:pt x="914400" y="457200"/>
                </a:lnTo>
                <a:lnTo>
                  <a:pt x="912039" y="503941"/>
                </a:lnTo>
                <a:lnTo>
                  <a:pt x="905110" y="549333"/>
                </a:lnTo>
                <a:lnTo>
                  <a:pt x="893842" y="593146"/>
                </a:lnTo>
                <a:lnTo>
                  <a:pt x="878466" y="635150"/>
                </a:lnTo>
                <a:lnTo>
                  <a:pt x="859212" y="675116"/>
                </a:lnTo>
                <a:lnTo>
                  <a:pt x="836309" y="712812"/>
                </a:lnTo>
                <a:lnTo>
                  <a:pt x="809988" y="748009"/>
                </a:lnTo>
                <a:lnTo>
                  <a:pt x="780478" y="780478"/>
                </a:lnTo>
                <a:lnTo>
                  <a:pt x="748009" y="809988"/>
                </a:lnTo>
                <a:lnTo>
                  <a:pt x="712812" y="836309"/>
                </a:lnTo>
                <a:lnTo>
                  <a:pt x="675116" y="859212"/>
                </a:lnTo>
                <a:lnTo>
                  <a:pt x="635150" y="878466"/>
                </a:lnTo>
                <a:lnTo>
                  <a:pt x="593146" y="893842"/>
                </a:lnTo>
                <a:lnTo>
                  <a:pt x="549333" y="905110"/>
                </a:lnTo>
                <a:lnTo>
                  <a:pt x="503941" y="912039"/>
                </a:lnTo>
                <a:lnTo>
                  <a:pt x="457200" y="914400"/>
                </a:lnTo>
                <a:lnTo>
                  <a:pt x="410458" y="912039"/>
                </a:lnTo>
                <a:lnTo>
                  <a:pt x="365066" y="905110"/>
                </a:lnTo>
                <a:lnTo>
                  <a:pt x="321253" y="893842"/>
                </a:lnTo>
                <a:lnTo>
                  <a:pt x="279249" y="878466"/>
                </a:lnTo>
                <a:lnTo>
                  <a:pt x="239283" y="859212"/>
                </a:lnTo>
                <a:lnTo>
                  <a:pt x="201587" y="836309"/>
                </a:lnTo>
                <a:lnTo>
                  <a:pt x="166390" y="809988"/>
                </a:lnTo>
                <a:lnTo>
                  <a:pt x="133921" y="780478"/>
                </a:lnTo>
                <a:lnTo>
                  <a:pt x="104411" y="748009"/>
                </a:lnTo>
                <a:lnTo>
                  <a:pt x="78090" y="712812"/>
                </a:lnTo>
                <a:lnTo>
                  <a:pt x="55187" y="675116"/>
                </a:lnTo>
                <a:lnTo>
                  <a:pt x="35933" y="635150"/>
                </a:lnTo>
                <a:lnTo>
                  <a:pt x="20557" y="593146"/>
                </a:lnTo>
                <a:lnTo>
                  <a:pt x="9289" y="549333"/>
                </a:lnTo>
                <a:lnTo>
                  <a:pt x="2360" y="503941"/>
                </a:lnTo>
                <a:lnTo>
                  <a:pt x="0" y="4572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/>
          <p:nvPr/>
        </p:nvSpPr>
        <p:spPr>
          <a:xfrm>
            <a:off x="6947916" y="1915667"/>
            <a:ext cx="719455" cy="721360"/>
          </a:xfrm>
          <a:prstGeom prst="rect">
            <a:avLst/>
          </a:prstGeom>
          <a:solidFill>
            <a:srgbClr val="92D050"/>
          </a:solidFill>
          <a:ln w="9144">
            <a:solidFill>
              <a:srgbClr val="000000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latin typeface="Arial"/>
                <a:cs typeface="Arial"/>
              </a:rPr>
              <a:t>A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7885176" y="3931920"/>
            <a:ext cx="719455" cy="721360"/>
          </a:xfrm>
          <a:prstGeom prst="rect">
            <a:avLst/>
          </a:prstGeom>
          <a:solidFill>
            <a:srgbClr val="92D050"/>
          </a:solidFill>
          <a:ln w="9144">
            <a:solidFill>
              <a:srgbClr val="000000"/>
            </a:solidFill>
          </a:ln>
        </p:spPr>
        <p:txBody>
          <a:bodyPr vert="horz" wrap="square" lIns="0" tIns="17081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345"/>
              </a:spcBef>
            </a:pPr>
            <a:r>
              <a:rPr sz="2400" dirty="0">
                <a:latin typeface="Arial"/>
                <a:cs typeface="Arial"/>
              </a:rPr>
              <a:t>C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7885176" y="2852927"/>
            <a:ext cx="719455" cy="721360"/>
          </a:xfrm>
          <a:prstGeom prst="rect">
            <a:avLst/>
          </a:prstGeom>
          <a:solidFill>
            <a:srgbClr val="92D050"/>
          </a:solidFill>
          <a:ln w="9144">
            <a:solidFill>
              <a:srgbClr val="000000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7019543" y="4940808"/>
            <a:ext cx="719455" cy="721360"/>
          </a:xfrm>
          <a:prstGeom prst="rect">
            <a:avLst/>
          </a:prstGeom>
          <a:solidFill>
            <a:srgbClr val="92D050"/>
          </a:solidFill>
          <a:ln w="9144">
            <a:solidFill>
              <a:srgbClr val="000000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340"/>
              </a:spcBef>
            </a:pPr>
            <a:r>
              <a:rPr sz="2400" dirty="0">
                <a:latin typeface="Arial"/>
                <a:cs typeface="Arial"/>
              </a:rPr>
              <a:t>D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1"/>
          <p:cNvSpPr/>
          <p:nvPr/>
        </p:nvSpPr>
        <p:spPr>
          <a:xfrm>
            <a:off x="3559809" y="2201036"/>
            <a:ext cx="1012190" cy="1156335"/>
          </a:xfrm>
          <a:custGeom>
            <a:avLst/>
            <a:gdLst/>
            <a:ahLst/>
            <a:cxnLst/>
            <a:rect l="l" t="t" r="r" b="b"/>
            <a:pathLst>
              <a:path w="1012189" h="1156335">
                <a:moveTo>
                  <a:pt x="957273" y="1103146"/>
                </a:moveTo>
                <a:lnTo>
                  <a:pt x="933323" y="1124077"/>
                </a:lnTo>
                <a:lnTo>
                  <a:pt x="1012189" y="1156335"/>
                </a:lnTo>
                <a:lnTo>
                  <a:pt x="1000813" y="1112647"/>
                </a:lnTo>
                <a:lnTo>
                  <a:pt x="965580" y="1112647"/>
                </a:lnTo>
                <a:lnTo>
                  <a:pt x="957273" y="1103146"/>
                </a:lnTo>
                <a:close/>
              </a:path>
              <a:path w="1012189" h="1156335">
                <a:moveTo>
                  <a:pt x="966837" y="1094789"/>
                </a:moveTo>
                <a:lnTo>
                  <a:pt x="957273" y="1103146"/>
                </a:lnTo>
                <a:lnTo>
                  <a:pt x="965580" y="1112647"/>
                </a:lnTo>
                <a:lnTo>
                  <a:pt x="975232" y="1104391"/>
                </a:lnTo>
                <a:lnTo>
                  <a:pt x="966837" y="1094789"/>
                </a:lnTo>
                <a:close/>
              </a:path>
              <a:path w="1012189" h="1156335">
                <a:moveTo>
                  <a:pt x="990726" y="1073912"/>
                </a:moveTo>
                <a:lnTo>
                  <a:pt x="966837" y="1094789"/>
                </a:lnTo>
                <a:lnTo>
                  <a:pt x="975232" y="1104391"/>
                </a:lnTo>
                <a:lnTo>
                  <a:pt x="965580" y="1112647"/>
                </a:lnTo>
                <a:lnTo>
                  <a:pt x="1000813" y="1112647"/>
                </a:lnTo>
                <a:lnTo>
                  <a:pt x="990726" y="1073912"/>
                </a:lnTo>
                <a:close/>
              </a:path>
              <a:path w="1012189" h="1156335">
                <a:moveTo>
                  <a:pt x="9651" y="0"/>
                </a:moveTo>
                <a:lnTo>
                  <a:pt x="0" y="8382"/>
                </a:lnTo>
                <a:lnTo>
                  <a:pt x="957273" y="1103146"/>
                </a:lnTo>
                <a:lnTo>
                  <a:pt x="966837" y="1094789"/>
                </a:lnTo>
                <a:lnTo>
                  <a:pt x="96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/>
          <p:cNvSpPr/>
          <p:nvPr/>
        </p:nvSpPr>
        <p:spPr>
          <a:xfrm>
            <a:off x="252984" y="2636520"/>
            <a:ext cx="3731260" cy="1297305"/>
          </a:xfrm>
          <a:custGeom>
            <a:avLst/>
            <a:gdLst/>
            <a:ahLst/>
            <a:cxnLst/>
            <a:rect l="l" t="t" r="r" b="b"/>
            <a:pathLst>
              <a:path w="3731260" h="1297304">
                <a:moveTo>
                  <a:pt x="0" y="216153"/>
                </a:moveTo>
                <a:lnTo>
                  <a:pt x="5708" y="166591"/>
                </a:lnTo>
                <a:lnTo>
                  <a:pt x="21969" y="121094"/>
                </a:lnTo>
                <a:lnTo>
                  <a:pt x="47486" y="80960"/>
                </a:lnTo>
                <a:lnTo>
                  <a:pt x="80960" y="47486"/>
                </a:lnTo>
                <a:lnTo>
                  <a:pt x="121094" y="21969"/>
                </a:lnTo>
                <a:lnTo>
                  <a:pt x="166591" y="5708"/>
                </a:lnTo>
                <a:lnTo>
                  <a:pt x="216153" y="0"/>
                </a:lnTo>
                <a:lnTo>
                  <a:pt x="2057146" y="0"/>
                </a:lnTo>
                <a:lnTo>
                  <a:pt x="2938779" y="0"/>
                </a:lnTo>
                <a:lnTo>
                  <a:pt x="3310381" y="0"/>
                </a:lnTo>
                <a:lnTo>
                  <a:pt x="3359944" y="5708"/>
                </a:lnTo>
                <a:lnTo>
                  <a:pt x="3405441" y="21969"/>
                </a:lnTo>
                <a:lnTo>
                  <a:pt x="3445575" y="47486"/>
                </a:lnTo>
                <a:lnTo>
                  <a:pt x="3479049" y="80960"/>
                </a:lnTo>
                <a:lnTo>
                  <a:pt x="3504566" y="121094"/>
                </a:lnTo>
                <a:lnTo>
                  <a:pt x="3520827" y="166591"/>
                </a:lnTo>
                <a:lnTo>
                  <a:pt x="3526536" y="216153"/>
                </a:lnTo>
                <a:lnTo>
                  <a:pt x="3731260" y="98425"/>
                </a:lnTo>
                <a:lnTo>
                  <a:pt x="3526536" y="540384"/>
                </a:lnTo>
                <a:lnTo>
                  <a:pt x="3526536" y="1080769"/>
                </a:lnTo>
                <a:lnTo>
                  <a:pt x="3520827" y="1130332"/>
                </a:lnTo>
                <a:lnTo>
                  <a:pt x="3504566" y="1175829"/>
                </a:lnTo>
                <a:lnTo>
                  <a:pt x="3479049" y="1215963"/>
                </a:lnTo>
                <a:lnTo>
                  <a:pt x="3445575" y="1249437"/>
                </a:lnTo>
                <a:lnTo>
                  <a:pt x="3405441" y="1274954"/>
                </a:lnTo>
                <a:lnTo>
                  <a:pt x="3359944" y="1291215"/>
                </a:lnTo>
                <a:lnTo>
                  <a:pt x="3310381" y="1296923"/>
                </a:lnTo>
                <a:lnTo>
                  <a:pt x="2938779" y="1296923"/>
                </a:lnTo>
                <a:lnTo>
                  <a:pt x="2057146" y="1296923"/>
                </a:lnTo>
                <a:lnTo>
                  <a:pt x="216153" y="1296923"/>
                </a:lnTo>
                <a:lnTo>
                  <a:pt x="166591" y="1291215"/>
                </a:lnTo>
                <a:lnTo>
                  <a:pt x="121094" y="1274954"/>
                </a:lnTo>
                <a:lnTo>
                  <a:pt x="80960" y="1249437"/>
                </a:lnTo>
                <a:lnTo>
                  <a:pt x="47486" y="1215963"/>
                </a:lnTo>
                <a:lnTo>
                  <a:pt x="21969" y="1175829"/>
                </a:lnTo>
                <a:lnTo>
                  <a:pt x="5708" y="1130332"/>
                </a:lnTo>
                <a:lnTo>
                  <a:pt x="0" y="1080769"/>
                </a:lnTo>
                <a:lnTo>
                  <a:pt x="0" y="540384"/>
                </a:lnTo>
                <a:lnTo>
                  <a:pt x="0" y="21615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/>
          <p:cNvSpPr txBox="1"/>
          <p:nvPr/>
        </p:nvSpPr>
        <p:spPr>
          <a:xfrm>
            <a:off x="435660" y="2726182"/>
            <a:ext cx="31597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sends echo request </a:t>
            </a:r>
            <a:r>
              <a:rPr sz="2400" dirty="0">
                <a:latin typeface="Arial"/>
                <a:cs typeface="Arial"/>
              </a:rPr>
              <a:t>to  </a:t>
            </a:r>
            <a:r>
              <a:rPr sz="2400" spc="-5" dirty="0">
                <a:latin typeface="Arial"/>
                <a:cs typeface="Arial"/>
              </a:rPr>
              <a:t>broadcast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address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with </a:t>
            </a:r>
            <a:r>
              <a:rPr sz="24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victim </a:t>
            </a:r>
            <a:r>
              <a:rPr sz="2400" dirty="0">
                <a:latin typeface="Arial"/>
                <a:cs typeface="Arial"/>
              </a:rPr>
              <a:t>as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source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8" name="object 14"/>
          <p:cNvSpPr/>
          <p:nvPr/>
        </p:nvSpPr>
        <p:spPr>
          <a:xfrm>
            <a:off x="5073903" y="2486405"/>
            <a:ext cx="1874520" cy="803910"/>
          </a:xfrm>
          <a:custGeom>
            <a:avLst/>
            <a:gdLst/>
            <a:ahLst/>
            <a:cxnLst/>
            <a:rect l="l" t="t" r="r" b="b"/>
            <a:pathLst>
              <a:path w="1874520" h="803910">
                <a:moveTo>
                  <a:pt x="1801374" y="29201"/>
                </a:moveTo>
                <a:lnTo>
                  <a:pt x="0" y="791972"/>
                </a:lnTo>
                <a:lnTo>
                  <a:pt x="4953" y="803656"/>
                </a:lnTo>
                <a:lnTo>
                  <a:pt x="1806310" y="40893"/>
                </a:lnTo>
                <a:lnTo>
                  <a:pt x="1801374" y="29201"/>
                </a:lnTo>
                <a:close/>
              </a:path>
              <a:path w="1874520" h="803910">
                <a:moveTo>
                  <a:pt x="1857834" y="24257"/>
                </a:moveTo>
                <a:lnTo>
                  <a:pt x="1813052" y="24257"/>
                </a:lnTo>
                <a:lnTo>
                  <a:pt x="1818004" y="35941"/>
                </a:lnTo>
                <a:lnTo>
                  <a:pt x="1806310" y="40893"/>
                </a:lnTo>
                <a:lnTo>
                  <a:pt x="1818640" y="70104"/>
                </a:lnTo>
                <a:lnTo>
                  <a:pt x="1857834" y="24257"/>
                </a:lnTo>
                <a:close/>
              </a:path>
              <a:path w="1874520" h="803910">
                <a:moveTo>
                  <a:pt x="1813052" y="24257"/>
                </a:moveTo>
                <a:lnTo>
                  <a:pt x="1801374" y="29201"/>
                </a:lnTo>
                <a:lnTo>
                  <a:pt x="1806310" y="40893"/>
                </a:lnTo>
                <a:lnTo>
                  <a:pt x="1818004" y="35941"/>
                </a:lnTo>
                <a:lnTo>
                  <a:pt x="1813052" y="24257"/>
                </a:lnTo>
                <a:close/>
              </a:path>
              <a:path w="1874520" h="803910">
                <a:moveTo>
                  <a:pt x="1789049" y="0"/>
                </a:moveTo>
                <a:lnTo>
                  <a:pt x="1801374" y="29201"/>
                </a:lnTo>
                <a:lnTo>
                  <a:pt x="1813052" y="24257"/>
                </a:lnTo>
                <a:lnTo>
                  <a:pt x="1857834" y="24257"/>
                </a:lnTo>
                <a:lnTo>
                  <a:pt x="1874012" y="5334"/>
                </a:lnTo>
                <a:lnTo>
                  <a:pt x="17890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/>
          <p:cNvSpPr/>
          <p:nvPr/>
        </p:nvSpPr>
        <p:spPr>
          <a:xfrm>
            <a:off x="5220589" y="3182873"/>
            <a:ext cx="2665095" cy="324485"/>
          </a:xfrm>
          <a:custGeom>
            <a:avLst/>
            <a:gdLst/>
            <a:ahLst/>
            <a:cxnLst/>
            <a:rect l="l" t="t" r="r" b="b"/>
            <a:pathLst>
              <a:path w="2665095" h="324485">
                <a:moveTo>
                  <a:pt x="2588144" y="31597"/>
                </a:moveTo>
                <a:lnTo>
                  <a:pt x="0" y="311403"/>
                </a:lnTo>
                <a:lnTo>
                  <a:pt x="1270" y="324103"/>
                </a:lnTo>
                <a:lnTo>
                  <a:pt x="2589512" y="44160"/>
                </a:lnTo>
                <a:lnTo>
                  <a:pt x="2588144" y="31597"/>
                </a:lnTo>
                <a:close/>
              </a:path>
              <a:path w="2665095" h="324485">
                <a:moveTo>
                  <a:pt x="2663797" y="30225"/>
                </a:moveTo>
                <a:lnTo>
                  <a:pt x="2600833" y="30225"/>
                </a:lnTo>
                <a:lnTo>
                  <a:pt x="2602103" y="42799"/>
                </a:lnTo>
                <a:lnTo>
                  <a:pt x="2589512" y="44160"/>
                </a:lnTo>
                <a:lnTo>
                  <a:pt x="2592959" y="75818"/>
                </a:lnTo>
                <a:lnTo>
                  <a:pt x="2663797" y="30225"/>
                </a:lnTo>
                <a:close/>
              </a:path>
              <a:path w="2665095" h="324485">
                <a:moveTo>
                  <a:pt x="2600833" y="30225"/>
                </a:moveTo>
                <a:lnTo>
                  <a:pt x="2588144" y="31597"/>
                </a:lnTo>
                <a:lnTo>
                  <a:pt x="2589512" y="44160"/>
                </a:lnTo>
                <a:lnTo>
                  <a:pt x="2602103" y="42799"/>
                </a:lnTo>
                <a:lnTo>
                  <a:pt x="2600833" y="30225"/>
                </a:lnTo>
                <a:close/>
              </a:path>
              <a:path w="2665095" h="324485">
                <a:moveTo>
                  <a:pt x="2584704" y="0"/>
                </a:moveTo>
                <a:lnTo>
                  <a:pt x="2588144" y="31597"/>
                </a:lnTo>
                <a:lnTo>
                  <a:pt x="2600833" y="30225"/>
                </a:lnTo>
                <a:lnTo>
                  <a:pt x="2663797" y="30225"/>
                </a:lnTo>
                <a:lnTo>
                  <a:pt x="2664587" y="29717"/>
                </a:lnTo>
                <a:lnTo>
                  <a:pt x="25847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6"/>
          <p:cNvSpPr/>
          <p:nvPr/>
        </p:nvSpPr>
        <p:spPr>
          <a:xfrm>
            <a:off x="5146928" y="3710813"/>
            <a:ext cx="2738755" cy="534670"/>
          </a:xfrm>
          <a:custGeom>
            <a:avLst/>
            <a:gdLst/>
            <a:ahLst/>
            <a:cxnLst/>
            <a:rect l="l" t="t" r="r" b="b"/>
            <a:pathLst>
              <a:path w="2738754" h="534670">
                <a:moveTo>
                  <a:pt x="2662156" y="503162"/>
                </a:moveTo>
                <a:lnTo>
                  <a:pt x="2656459" y="534288"/>
                </a:lnTo>
                <a:lnTo>
                  <a:pt x="2738247" y="510667"/>
                </a:lnTo>
                <a:lnTo>
                  <a:pt x="2731338" y="505460"/>
                </a:lnTo>
                <a:lnTo>
                  <a:pt x="2674620" y="505460"/>
                </a:lnTo>
                <a:lnTo>
                  <a:pt x="2662156" y="503162"/>
                </a:lnTo>
                <a:close/>
              </a:path>
              <a:path w="2738754" h="534670">
                <a:moveTo>
                  <a:pt x="2664457" y="490592"/>
                </a:moveTo>
                <a:lnTo>
                  <a:pt x="2662156" y="503162"/>
                </a:lnTo>
                <a:lnTo>
                  <a:pt x="2674620" y="505460"/>
                </a:lnTo>
                <a:lnTo>
                  <a:pt x="2676905" y="492887"/>
                </a:lnTo>
                <a:lnTo>
                  <a:pt x="2664457" y="490592"/>
                </a:lnTo>
                <a:close/>
              </a:path>
              <a:path w="2738754" h="534670">
                <a:moveTo>
                  <a:pt x="2670175" y="459359"/>
                </a:moveTo>
                <a:lnTo>
                  <a:pt x="2664457" y="490592"/>
                </a:lnTo>
                <a:lnTo>
                  <a:pt x="2676905" y="492887"/>
                </a:lnTo>
                <a:lnTo>
                  <a:pt x="2674620" y="505460"/>
                </a:lnTo>
                <a:lnTo>
                  <a:pt x="2731338" y="505460"/>
                </a:lnTo>
                <a:lnTo>
                  <a:pt x="2670175" y="459359"/>
                </a:lnTo>
                <a:close/>
              </a:path>
              <a:path w="2738754" h="534670">
                <a:moveTo>
                  <a:pt x="2286" y="0"/>
                </a:moveTo>
                <a:lnTo>
                  <a:pt x="0" y="12445"/>
                </a:lnTo>
                <a:lnTo>
                  <a:pt x="2662156" y="503162"/>
                </a:lnTo>
                <a:lnTo>
                  <a:pt x="2664457" y="490592"/>
                </a:lnTo>
                <a:lnTo>
                  <a:pt x="2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/>
          <p:cNvSpPr/>
          <p:nvPr/>
        </p:nvSpPr>
        <p:spPr>
          <a:xfrm>
            <a:off x="5072888" y="3928109"/>
            <a:ext cx="1948180" cy="1301115"/>
          </a:xfrm>
          <a:custGeom>
            <a:avLst/>
            <a:gdLst/>
            <a:ahLst/>
            <a:cxnLst/>
            <a:rect l="l" t="t" r="r" b="b"/>
            <a:pathLst>
              <a:path w="1948179" h="1301114">
                <a:moveTo>
                  <a:pt x="1881250" y="1263740"/>
                </a:moveTo>
                <a:lnTo>
                  <a:pt x="1863597" y="1290192"/>
                </a:lnTo>
                <a:lnTo>
                  <a:pt x="1948180" y="1300733"/>
                </a:lnTo>
                <a:lnTo>
                  <a:pt x="1931031" y="1270762"/>
                </a:lnTo>
                <a:lnTo>
                  <a:pt x="1891791" y="1270762"/>
                </a:lnTo>
                <a:lnTo>
                  <a:pt x="1881250" y="1263740"/>
                </a:lnTo>
                <a:close/>
              </a:path>
              <a:path w="1948179" h="1301114">
                <a:moveTo>
                  <a:pt x="1888309" y="1253163"/>
                </a:moveTo>
                <a:lnTo>
                  <a:pt x="1881250" y="1263740"/>
                </a:lnTo>
                <a:lnTo>
                  <a:pt x="1891791" y="1270762"/>
                </a:lnTo>
                <a:lnTo>
                  <a:pt x="1898904" y="1260220"/>
                </a:lnTo>
                <a:lnTo>
                  <a:pt x="1888309" y="1253163"/>
                </a:lnTo>
                <a:close/>
              </a:path>
              <a:path w="1948179" h="1301114">
                <a:moveTo>
                  <a:pt x="1905889" y="1226820"/>
                </a:moveTo>
                <a:lnTo>
                  <a:pt x="1888309" y="1253163"/>
                </a:lnTo>
                <a:lnTo>
                  <a:pt x="1898904" y="1260220"/>
                </a:lnTo>
                <a:lnTo>
                  <a:pt x="1891791" y="1270762"/>
                </a:lnTo>
                <a:lnTo>
                  <a:pt x="1931031" y="1270762"/>
                </a:lnTo>
                <a:lnTo>
                  <a:pt x="1905889" y="1226820"/>
                </a:lnTo>
                <a:close/>
              </a:path>
              <a:path w="1948179" h="1301114">
                <a:moveTo>
                  <a:pt x="7112" y="0"/>
                </a:moveTo>
                <a:lnTo>
                  <a:pt x="0" y="10667"/>
                </a:lnTo>
                <a:lnTo>
                  <a:pt x="1881250" y="1263740"/>
                </a:lnTo>
                <a:lnTo>
                  <a:pt x="1888309" y="1253163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/>
          <p:cNvSpPr/>
          <p:nvPr/>
        </p:nvSpPr>
        <p:spPr>
          <a:xfrm>
            <a:off x="4428744" y="2564892"/>
            <a:ext cx="2519680" cy="1080770"/>
          </a:xfrm>
          <a:custGeom>
            <a:avLst/>
            <a:gdLst/>
            <a:ahLst/>
            <a:cxnLst/>
            <a:rect l="l" t="t" r="r" b="b"/>
            <a:pathLst>
              <a:path w="2519679" h="1080770">
                <a:moveTo>
                  <a:pt x="2519172" y="0"/>
                </a:moveTo>
                <a:lnTo>
                  <a:pt x="0" y="1080516"/>
                </a:lnTo>
              </a:path>
            </a:pathLst>
          </a:custGeom>
          <a:ln w="9143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9"/>
          <p:cNvSpPr/>
          <p:nvPr/>
        </p:nvSpPr>
        <p:spPr>
          <a:xfrm>
            <a:off x="4572000" y="3284220"/>
            <a:ext cx="3313429" cy="361315"/>
          </a:xfrm>
          <a:custGeom>
            <a:avLst/>
            <a:gdLst/>
            <a:ahLst/>
            <a:cxnLst/>
            <a:rect l="l" t="t" r="r" b="b"/>
            <a:pathLst>
              <a:path w="3313429" h="361314">
                <a:moveTo>
                  <a:pt x="3313176" y="0"/>
                </a:moveTo>
                <a:lnTo>
                  <a:pt x="0" y="361187"/>
                </a:lnTo>
              </a:path>
            </a:pathLst>
          </a:custGeom>
          <a:ln w="9144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/>
          <p:cNvSpPr/>
          <p:nvPr/>
        </p:nvSpPr>
        <p:spPr>
          <a:xfrm>
            <a:off x="4716779" y="3717035"/>
            <a:ext cx="3168650" cy="649605"/>
          </a:xfrm>
          <a:custGeom>
            <a:avLst/>
            <a:gdLst/>
            <a:ahLst/>
            <a:cxnLst/>
            <a:rect l="l" t="t" r="r" b="b"/>
            <a:pathLst>
              <a:path w="3168650" h="649604">
                <a:moveTo>
                  <a:pt x="3168396" y="649224"/>
                </a:moveTo>
                <a:lnTo>
                  <a:pt x="0" y="0"/>
                </a:lnTo>
              </a:path>
            </a:pathLst>
          </a:custGeom>
          <a:ln w="9144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/>
          <p:cNvSpPr/>
          <p:nvPr/>
        </p:nvSpPr>
        <p:spPr>
          <a:xfrm>
            <a:off x="4788408" y="3860291"/>
            <a:ext cx="2232660" cy="1513840"/>
          </a:xfrm>
          <a:custGeom>
            <a:avLst/>
            <a:gdLst/>
            <a:ahLst/>
            <a:cxnLst/>
            <a:rect l="l" t="t" r="r" b="b"/>
            <a:pathLst>
              <a:path w="2232659" h="1513839">
                <a:moveTo>
                  <a:pt x="2232660" y="1513331"/>
                </a:moveTo>
                <a:lnTo>
                  <a:pt x="0" y="0"/>
                </a:lnTo>
              </a:path>
            </a:pathLst>
          </a:custGeom>
          <a:ln w="9144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/>
          <p:cNvSpPr/>
          <p:nvPr/>
        </p:nvSpPr>
        <p:spPr>
          <a:xfrm>
            <a:off x="2772155" y="3639946"/>
            <a:ext cx="1659889" cy="1012825"/>
          </a:xfrm>
          <a:custGeom>
            <a:avLst/>
            <a:gdLst/>
            <a:ahLst/>
            <a:cxnLst/>
            <a:rect l="l" t="t" r="r" b="b"/>
            <a:pathLst>
              <a:path w="1659889" h="1012825">
                <a:moveTo>
                  <a:pt x="45338" y="940688"/>
                </a:moveTo>
                <a:lnTo>
                  <a:pt x="0" y="1012825"/>
                </a:lnTo>
                <a:lnTo>
                  <a:pt x="84962" y="1005839"/>
                </a:lnTo>
                <a:lnTo>
                  <a:pt x="72450" y="985265"/>
                </a:lnTo>
                <a:lnTo>
                  <a:pt x="57531" y="985265"/>
                </a:lnTo>
                <a:lnTo>
                  <a:pt x="50926" y="974470"/>
                </a:lnTo>
                <a:lnTo>
                  <a:pt x="61846" y="967830"/>
                </a:lnTo>
                <a:lnTo>
                  <a:pt x="45338" y="940688"/>
                </a:lnTo>
                <a:close/>
              </a:path>
              <a:path w="1659889" h="1012825">
                <a:moveTo>
                  <a:pt x="61846" y="967830"/>
                </a:moveTo>
                <a:lnTo>
                  <a:pt x="50926" y="974470"/>
                </a:lnTo>
                <a:lnTo>
                  <a:pt x="57531" y="985265"/>
                </a:lnTo>
                <a:lnTo>
                  <a:pt x="68422" y="978643"/>
                </a:lnTo>
                <a:lnTo>
                  <a:pt x="61846" y="967830"/>
                </a:lnTo>
                <a:close/>
              </a:path>
              <a:path w="1659889" h="1012825">
                <a:moveTo>
                  <a:pt x="68422" y="978643"/>
                </a:moveTo>
                <a:lnTo>
                  <a:pt x="57531" y="985265"/>
                </a:lnTo>
                <a:lnTo>
                  <a:pt x="72450" y="985265"/>
                </a:lnTo>
                <a:lnTo>
                  <a:pt x="68422" y="978643"/>
                </a:lnTo>
                <a:close/>
              </a:path>
              <a:path w="1659889" h="1012825">
                <a:moveTo>
                  <a:pt x="1653285" y="0"/>
                </a:moveTo>
                <a:lnTo>
                  <a:pt x="61846" y="967830"/>
                </a:lnTo>
                <a:lnTo>
                  <a:pt x="68422" y="978643"/>
                </a:lnTo>
                <a:lnTo>
                  <a:pt x="1659890" y="10921"/>
                </a:lnTo>
                <a:lnTo>
                  <a:pt x="1653285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/>
          <p:cNvSpPr/>
          <p:nvPr/>
        </p:nvSpPr>
        <p:spPr>
          <a:xfrm>
            <a:off x="2987039" y="3640073"/>
            <a:ext cx="1588770" cy="1012825"/>
          </a:xfrm>
          <a:custGeom>
            <a:avLst/>
            <a:gdLst/>
            <a:ahLst/>
            <a:cxnLst/>
            <a:rect l="l" t="t" r="r" b="b"/>
            <a:pathLst>
              <a:path w="1588770" h="1012825">
                <a:moveTo>
                  <a:pt x="43815" y="939673"/>
                </a:moveTo>
                <a:lnTo>
                  <a:pt x="0" y="1012698"/>
                </a:lnTo>
                <a:lnTo>
                  <a:pt x="84709" y="1003934"/>
                </a:lnTo>
                <a:lnTo>
                  <a:pt x="72020" y="983995"/>
                </a:lnTo>
                <a:lnTo>
                  <a:pt x="57023" y="983995"/>
                </a:lnTo>
                <a:lnTo>
                  <a:pt x="50165" y="973327"/>
                </a:lnTo>
                <a:lnTo>
                  <a:pt x="60892" y="966509"/>
                </a:lnTo>
                <a:lnTo>
                  <a:pt x="43815" y="939673"/>
                </a:lnTo>
                <a:close/>
              </a:path>
              <a:path w="1588770" h="1012825">
                <a:moveTo>
                  <a:pt x="60892" y="966509"/>
                </a:moveTo>
                <a:lnTo>
                  <a:pt x="50165" y="973327"/>
                </a:lnTo>
                <a:lnTo>
                  <a:pt x="57023" y="983995"/>
                </a:lnTo>
                <a:lnTo>
                  <a:pt x="67701" y="977208"/>
                </a:lnTo>
                <a:lnTo>
                  <a:pt x="60892" y="966509"/>
                </a:lnTo>
                <a:close/>
              </a:path>
              <a:path w="1588770" h="1012825">
                <a:moveTo>
                  <a:pt x="67701" y="977208"/>
                </a:moveTo>
                <a:lnTo>
                  <a:pt x="57023" y="983995"/>
                </a:lnTo>
                <a:lnTo>
                  <a:pt x="72020" y="983995"/>
                </a:lnTo>
                <a:lnTo>
                  <a:pt x="67701" y="977208"/>
                </a:lnTo>
                <a:close/>
              </a:path>
              <a:path w="1588770" h="1012825">
                <a:moveTo>
                  <a:pt x="1581531" y="0"/>
                </a:moveTo>
                <a:lnTo>
                  <a:pt x="60892" y="966509"/>
                </a:lnTo>
                <a:lnTo>
                  <a:pt x="67701" y="977208"/>
                </a:lnTo>
                <a:lnTo>
                  <a:pt x="1588389" y="10668"/>
                </a:lnTo>
                <a:lnTo>
                  <a:pt x="1581531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/>
          <p:cNvSpPr/>
          <p:nvPr/>
        </p:nvSpPr>
        <p:spPr>
          <a:xfrm>
            <a:off x="3276600" y="3711702"/>
            <a:ext cx="1443990" cy="941069"/>
          </a:xfrm>
          <a:custGeom>
            <a:avLst/>
            <a:gdLst/>
            <a:ahLst/>
            <a:cxnLst/>
            <a:rect l="l" t="t" r="r" b="b"/>
            <a:pathLst>
              <a:path w="1443989" h="941070">
                <a:moveTo>
                  <a:pt x="43179" y="867664"/>
                </a:moveTo>
                <a:lnTo>
                  <a:pt x="0" y="941070"/>
                </a:lnTo>
                <a:lnTo>
                  <a:pt x="84709" y="931545"/>
                </a:lnTo>
                <a:lnTo>
                  <a:pt x="71911" y="911860"/>
                </a:lnTo>
                <a:lnTo>
                  <a:pt x="56641" y="911860"/>
                </a:lnTo>
                <a:lnTo>
                  <a:pt x="49784" y="901192"/>
                </a:lnTo>
                <a:lnTo>
                  <a:pt x="60464" y="894252"/>
                </a:lnTo>
                <a:lnTo>
                  <a:pt x="43179" y="867664"/>
                </a:lnTo>
                <a:close/>
              </a:path>
              <a:path w="1443989" h="941070">
                <a:moveTo>
                  <a:pt x="60464" y="894252"/>
                </a:moveTo>
                <a:lnTo>
                  <a:pt x="49784" y="901192"/>
                </a:lnTo>
                <a:lnTo>
                  <a:pt x="56641" y="911860"/>
                </a:lnTo>
                <a:lnTo>
                  <a:pt x="67377" y="904884"/>
                </a:lnTo>
                <a:lnTo>
                  <a:pt x="60464" y="894252"/>
                </a:lnTo>
                <a:close/>
              </a:path>
              <a:path w="1443989" h="941070">
                <a:moveTo>
                  <a:pt x="67377" y="904884"/>
                </a:moveTo>
                <a:lnTo>
                  <a:pt x="56641" y="911860"/>
                </a:lnTo>
                <a:lnTo>
                  <a:pt x="71911" y="911860"/>
                </a:lnTo>
                <a:lnTo>
                  <a:pt x="67377" y="904884"/>
                </a:lnTo>
                <a:close/>
              </a:path>
              <a:path w="1443989" h="941070">
                <a:moveTo>
                  <a:pt x="1436751" y="0"/>
                </a:moveTo>
                <a:lnTo>
                  <a:pt x="60464" y="894252"/>
                </a:lnTo>
                <a:lnTo>
                  <a:pt x="67377" y="904884"/>
                </a:lnTo>
                <a:lnTo>
                  <a:pt x="1443609" y="10668"/>
                </a:lnTo>
                <a:lnTo>
                  <a:pt x="1436751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5"/>
          <p:cNvSpPr/>
          <p:nvPr/>
        </p:nvSpPr>
        <p:spPr>
          <a:xfrm>
            <a:off x="3276600" y="3854958"/>
            <a:ext cx="1515745" cy="1014730"/>
          </a:xfrm>
          <a:custGeom>
            <a:avLst/>
            <a:gdLst/>
            <a:ahLst/>
            <a:cxnLst/>
            <a:rect l="l" t="t" r="r" b="b"/>
            <a:pathLst>
              <a:path w="1515745" h="1014729">
                <a:moveTo>
                  <a:pt x="42290" y="940181"/>
                </a:moveTo>
                <a:lnTo>
                  <a:pt x="0" y="1014222"/>
                </a:lnTo>
                <a:lnTo>
                  <a:pt x="84582" y="1003554"/>
                </a:lnTo>
                <a:lnTo>
                  <a:pt x="71699" y="984250"/>
                </a:lnTo>
                <a:lnTo>
                  <a:pt x="56387" y="984250"/>
                </a:lnTo>
                <a:lnTo>
                  <a:pt x="49275" y="973709"/>
                </a:lnTo>
                <a:lnTo>
                  <a:pt x="59923" y="966603"/>
                </a:lnTo>
                <a:lnTo>
                  <a:pt x="42290" y="940181"/>
                </a:lnTo>
                <a:close/>
              </a:path>
              <a:path w="1515745" h="1014729">
                <a:moveTo>
                  <a:pt x="59923" y="966603"/>
                </a:moveTo>
                <a:lnTo>
                  <a:pt x="49275" y="973709"/>
                </a:lnTo>
                <a:lnTo>
                  <a:pt x="56387" y="984250"/>
                </a:lnTo>
                <a:lnTo>
                  <a:pt x="66982" y="977180"/>
                </a:lnTo>
                <a:lnTo>
                  <a:pt x="59923" y="966603"/>
                </a:lnTo>
                <a:close/>
              </a:path>
              <a:path w="1515745" h="1014729">
                <a:moveTo>
                  <a:pt x="66982" y="977180"/>
                </a:moveTo>
                <a:lnTo>
                  <a:pt x="56387" y="984250"/>
                </a:lnTo>
                <a:lnTo>
                  <a:pt x="71699" y="984250"/>
                </a:lnTo>
                <a:lnTo>
                  <a:pt x="66982" y="977180"/>
                </a:lnTo>
                <a:close/>
              </a:path>
              <a:path w="1515745" h="1014729">
                <a:moveTo>
                  <a:pt x="1508252" y="0"/>
                </a:moveTo>
                <a:lnTo>
                  <a:pt x="59923" y="966603"/>
                </a:lnTo>
                <a:lnTo>
                  <a:pt x="66982" y="977180"/>
                </a:lnTo>
                <a:lnTo>
                  <a:pt x="1515364" y="10668"/>
                </a:lnTo>
                <a:lnTo>
                  <a:pt x="1508252" y="0"/>
                </a:lnTo>
                <a:close/>
              </a:path>
            </a:pathLst>
          </a:custGeom>
          <a:solidFill>
            <a:srgbClr val="99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6"/>
          <p:cNvSpPr/>
          <p:nvPr/>
        </p:nvSpPr>
        <p:spPr>
          <a:xfrm>
            <a:off x="3707891" y="4870703"/>
            <a:ext cx="2634615" cy="864235"/>
          </a:xfrm>
          <a:custGeom>
            <a:avLst/>
            <a:gdLst/>
            <a:ahLst/>
            <a:cxnLst/>
            <a:rect l="l" t="t" r="r" b="b"/>
            <a:pathLst>
              <a:path w="2634615" h="864235">
                <a:moveTo>
                  <a:pt x="0" y="144018"/>
                </a:moveTo>
                <a:lnTo>
                  <a:pt x="7345" y="98511"/>
                </a:lnTo>
                <a:lnTo>
                  <a:pt x="27797" y="58978"/>
                </a:lnTo>
                <a:lnTo>
                  <a:pt x="58978" y="27797"/>
                </a:lnTo>
                <a:lnTo>
                  <a:pt x="98511" y="7345"/>
                </a:lnTo>
                <a:lnTo>
                  <a:pt x="144018" y="0"/>
                </a:lnTo>
                <a:lnTo>
                  <a:pt x="1260602" y="0"/>
                </a:lnTo>
                <a:lnTo>
                  <a:pt x="1800860" y="0"/>
                </a:lnTo>
                <a:lnTo>
                  <a:pt x="2017014" y="0"/>
                </a:lnTo>
                <a:lnTo>
                  <a:pt x="2062520" y="7345"/>
                </a:lnTo>
                <a:lnTo>
                  <a:pt x="2102053" y="27797"/>
                </a:lnTo>
                <a:lnTo>
                  <a:pt x="2133234" y="58978"/>
                </a:lnTo>
                <a:lnTo>
                  <a:pt x="2153686" y="98511"/>
                </a:lnTo>
                <a:lnTo>
                  <a:pt x="2161032" y="144018"/>
                </a:lnTo>
                <a:lnTo>
                  <a:pt x="2634107" y="34925"/>
                </a:lnTo>
                <a:lnTo>
                  <a:pt x="2161032" y="360045"/>
                </a:lnTo>
                <a:lnTo>
                  <a:pt x="2161032" y="720090"/>
                </a:lnTo>
                <a:lnTo>
                  <a:pt x="2153686" y="765611"/>
                </a:lnTo>
                <a:lnTo>
                  <a:pt x="2133234" y="805145"/>
                </a:lnTo>
                <a:lnTo>
                  <a:pt x="2102053" y="836321"/>
                </a:lnTo>
                <a:lnTo>
                  <a:pt x="2062520" y="856765"/>
                </a:lnTo>
                <a:lnTo>
                  <a:pt x="2017014" y="864108"/>
                </a:lnTo>
                <a:lnTo>
                  <a:pt x="1800860" y="864108"/>
                </a:lnTo>
                <a:lnTo>
                  <a:pt x="1260602" y="864108"/>
                </a:lnTo>
                <a:lnTo>
                  <a:pt x="144018" y="864108"/>
                </a:lnTo>
                <a:lnTo>
                  <a:pt x="98511" y="856765"/>
                </a:lnTo>
                <a:lnTo>
                  <a:pt x="58978" y="836321"/>
                </a:lnTo>
                <a:lnTo>
                  <a:pt x="27797" y="805145"/>
                </a:lnTo>
                <a:lnTo>
                  <a:pt x="7345" y="765611"/>
                </a:lnTo>
                <a:lnTo>
                  <a:pt x="0" y="720090"/>
                </a:lnTo>
                <a:lnTo>
                  <a:pt x="0" y="360045"/>
                </a:lnTo>
                <a:lnTo>
                  <a:pt x="0" y="14401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/>
          <p:cNvSpPr txBox="1"/>
          <p:nvPr/>
        </p:nvSpPr>
        <p:spPr>
          <a:xfrm>
            <a:off x="3955541" y="4939029"/>
            <a:ext cx="16687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echo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replies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to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victim</a:t>
            </a:r>
            <a:endParaRPr sz="2400">
              <a:latin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2172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564286" y="219836"/>
            <a:ext cx="80143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Components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lang="en-US" b="1" spc="-10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1032048"/>
            <a:ext cx="7919084" cy="5509650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55600" indent="-342900" algn="just">
              <a:lnSpc>
                <a:spcPct val="150000"/>
              </a:lnSpc>
              <a:spcBef>
                <a:spcPts val="7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lang="en-US" sz="3200" b="1" spc="-15" dirty="0">
                <a:solidFill>
                  <a:srgbClr val="006FC0"/>
                </a:solidFill>
                <a:latin typeface="Calibri"/>
                <a:cs typeface="Calibri"/>
              </a:rPr>
              <a:t>uthentication</a:t>
            </a:r>
            <a:endParaRPr sz="3200" dirty="0">
              <a:latin typeface="Calibri"/>
              <a:cs typeface="Calibri"/>
            </a:endParaRPr>
          </a:p>
          <a:p>
            <a:pPr marL="756285" lvl="1" indent="-286385" algn="just">
              <a:lnSpc>
                <a:spcPct val="150000"/>
              </a:lnSpc>
              <a:spcBef>
                <a:spcPts val="61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5" dirty="0">
                <a:cs typeface="Calibri"/>
              </a:rPr>
              <a:t>Ability of a system to </a:t>
            </a:r>
            <a:r>
              <a:rPr lang="en-US" sz="2400" i="1" spc="-5" dirty="0">
                <a:solidFill>
                  <a:srgbClr val="0070C0"/>
                </a:solidFill>
                <a:cs typeface="Calibri"/>
              </a:rPr>
              <a:t>confirm the identity of a sender</a:t>
            </a:r>
          </a:p>
          <a:p>
            <a:pPr marL="469900" indent="-457200" algn="just">
              <a:lnSpc>
                <a:spcPct val="150000"/>
              </a:lnSpc>
              <a:spcBef>
                <a:spcPts val="615"/>
              </a:spcBef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3200" b="1" spc="-15" dirty="0">
                <a:solidFill>
                  <a:srgbClr val="006FC0"/>
                </a:solidFill>
                <a:latin typeface="Calibri"/>
                <a:cs typeface="Calibri"/>
              </a:rPr>
              <a:t>Nonrepudiation</a:t>
            </a:r>
          </a:p>
          <a:p>
            <a:pPr marL="756285" lvl="1" indent="-286385" algn="just">
              <a:lnSpc>
                <a:spcPct val="150000"/>
              </a:lnSpc>
              <a:spcBef>
                <a:spcPts val="61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5" dirty="0">
                <a:cs typeface="Calibri"/>
              </a:rPr>
              <a:t>Ability of a system to </a:t>
            </a:r>
            <a:r>
              <a:rPr lang="en-US" sz="2400" i="1" spc="-5" dirty="0">
                <a:solidFill>
                  <a:srgbClr val="0070C0"/>
                </a:solidFill>
                <a:cs typeface="Calibri"/>
              </a:rPr>
              <a:t>confirm that a sender cannot convincingly deny having sent something</a:t>
            </a:r>
          </a:p>
          <a:p>
            <a:pPr marL="469900" indent="-457200" algn="just">
              <a:lnSpc>
                <a:spcPct val="150000"/>
              </a:lnSpc>
              <a:spcBef>
                <a:spcPts val="615"/>
              </a:spcBef>
              <a:buFont typeface="Arial" panose="020B0604020202020204" pitchFamily="34" charset="0"/>
              <a:buChar char="•"/>
              <a:tabLst>
                <a:tab pos="756920" algn="l"/>
              </a:tabLst>
            </a:pPr>
            <a:r>
              <a:rPr lang="en-US" sz="3200" b="1" spc="-15" dirty="0">
                <a:solidFill>
                  <a:srgbClr val="006FC0"/>
                </a:solidFill>
                <a:cs typeface="Calibri"/>
              </a:rPr>
              <a:t>Auditability</a:t>
            </a:r>
          </a:p>
          <a:p>
            <a:pPr marL="756285" lvl="1" indent="-286385" algn="just">
              <a:lnSpc>
                <a:spcPct val="150000"/>
              </a:lnSpc>
              <a:spcBef>
                <a:spcPts val="61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400" spc="-5" dirty="0">
                <a:cs typeface="Calibri"/>
              </a:rPr>
              <a:t>Ability of a system to </a:t>
            </a:r>
            <a:r>
              <a:rPr lang="en-US" sz="2400" i="1" spc="-5" dirty="0">
                <a:solidFill>
                  <a:srgbClr val="0070C0"/>
                </a:solidFill>
                <a:cs typeface="Calibri"/>
              </a:rPr>
              <a:t>trace all actions related to a given asset</a:t>
            </a:r>
            <a:endParaRPr sz="2400" i="1" dirty="0">
              <a:solidFill>
                <a:srgbClr val="0070C0"/>
              </a:solidFill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284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564286" y="219836"/>
            <a:ext cx="80143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 dirty="0">
                <a:solidFill>
                  <a:srgbClr val="FF0000"/>
                </a:solidFill>
                <a:latin typeface="Calibri"/>
                <a:cs typeface="Calibri"/>
              </a:rPr>
              <a:t>Components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of </a:t>
            </a:r>
            <a:r>
              <a:rPr lang="en-US" b="1" spc="-10" dirty="0">
                <a:solidFill>
                  <a:srgbClr val="FF0000"/>
                </a:solidFill>
                <a:latin typeface="Calibri"/>
                <a:cs typeface="Calibri"/>
              </a:rPr>
              <a:t>Computer</a:t>
            </a:r>
            <a:r>
              <a:rPr lang="en-US" b="1" spc="-1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BBD0FB6-8A1C-4A62-B074-0443054E49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774230"/>
              </p:ext>
            </p:extLst>
          </p:nvPr>
        </p:nvGraphicFramePr>
        <p:xfrm>
          <a:off x="152400" y="1066800"/>
          <a:ext cx="8686800" cy="5571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501964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1009" y="685800"/>
            <a:ext cx="1030591" cy="609600"/>
          </a:xfrm>
          <a:prstGeom prst="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9" y="685800"/>
            <a:ext cx="8461981" cy="548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/>
          </a:p>
        </p:txBody>
      </p:sp>
      <p:pic>
        <p:nvPicPr>
          <p:cNvPr id="3074" name="Picture 2" descr="https://xorsec.com/pics/ris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0"/>
            <a:ext cx="708356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224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8189E7-4528-4D72-9F91-5F55C405C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57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60AD8D5-BF77-449A-B866-FF4D26FCA1E8}"/>
              </a:ext>
            </a:extLst>
          </p:cNvPr>
          <p:cNvSpPr/>
          <p:nvPr/>
        </p:nvSpPr>
        <p:spPr>
          <a:xfrm>
            <a:off x="457200" y="3352800"/>
            <a:ext cx="3886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3668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1026" name="Picture 2" descr="Image result for security concepts and relationships">
            <a:extLst>
              <a:ext uri="{FF2B5EF4-FFF2-40B4-BE49-F238E27FC236}">
                <a16:creationId xmlns:a16="http://schemas.microsoft.com/office/drawing/2014/main" id="{0BBB0E76-342D-4534-911E-39A9901FB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20000" r="7083" b="4445"/>
          <a:stretch/>
        </p:blipFill>
        <p:spPr bwMode="auto">
          <a:xfrm>
            <a:off x="647700" y="457200"/>
            <a:ext cx="7886700" cy="589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5015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2050" name="Picture 2" descr="http://intelmsl.com/wp-content/uploads/2013/02/Man-on-Wi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068732" cy="605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5029200" y="5943600"/>
            <a:ext cx="1066800" cy="304800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</a:t>
            </a:r>
          </a:p>
        </p:txBody>
      </p:sp>
    </p:spTree>
    <p:extLst>
      <p:ext uri="{BB962C8B-B14F-4D97-AF65-F5344CB8AC3E}">
        <p14:creationId xmlns:p14="http://schemas.microsoft.com/office/powerpoint/2010/main" val="5485188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2497073" y="76200"/>
            <a:ext cx="41522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5">
                <a:solidFill>
                  <a:srgbClr val="FF0000"/>
                </a:solidFill>
                <a:latin typeface="Calibri"/>
                <a:cs typeface="Calibri"/>
              </a:rPr>
              <a:t>Classes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lang="en-US" b="1" spc="-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Threats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612140" y="816170"/>
            <a:ext cx="7543800" cy="4055745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Disclosure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5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Unauthorized </a:t>
            </a:r>
            <a:r>
              <a:rPr sz="2800" spc="-5" dirty="0">
                <a:latin typeface="Calibri"/>
                <a:cs typeface="Calibri"/>
              </a:rPr>
              <a:t>access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information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Deception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Acceptance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false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Disruption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Interruption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5" dirty="0">
                <a:latin typeface="Calibri"/>
                <a:cs typeface="Calibri"/>
              </a:rPr>
              <a:t>prevention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correct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operation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Usurpation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Unauthorized </a:t>
            </a:r>
            <a:r>
              <a:rPr sz="2800" spc="-20" dirty="0">
                <a:latin typeface="Calibri"/>
                <a:cs typeface="Calibri"/>
              </a:rPr>
              <a:t>control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some part </a:t>
            </a:r>
            <a:r>
              <a:rPr sz="2800" spc="-5" dirty="0">
                <a:latin typeface="Calibri"/>
                <a:cs typeface="Calibri"/>
              </a:rPr>
              <a:t>of a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system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914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483233" y="131836"/>
            <a:ext cx="6177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Some </a:t>
            </a:r>
            <a:r>
              <a:rPr lang="en-US" b="1" spc="-5">
                <a:solidFill>
                  <a:srgbClr val="FF0000"/>
                </a:solidFill>
                <a:latin typeface="Calibri"/>
                <a:cs typeface="Calibri"/>
              </a:rPr>
              <a:t>Common </a:t>
            </a: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Threats</a:t>
            </a:r>
            <a:r>
              <a:rPr lang="en-US" b="1" spc="-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(1)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304800" y="1038225"/>
            <a:ext cx="8686800" cy="508921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Snooping: unauthorized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interception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800" b="1" spc="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information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Threat </a:t>
            </a:r>
            <a:r>
              <a:rPr sz="2400" spc="-5" dirty="0">
                <a:latin typeface="Calibri"/>
                <a:cs typeface="Calibri"/>
              </a:rPr>
              <a:t>Class: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Disclosure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Security </a:t>
            </a:r>
            <a:r>
              <a:rPr sz="2400" dirty="0">
                <a:latin typeface="Calibri"/>
                <a:cs typeface="Calibri"/>
              </a:rPr>
              <a:t>Service: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Confidentiality</a:t>
            </a:r>
            <a:endParaRPr sz="2400" dirty="0">
              <a:latin typeface="Calibri"/>
              <a:cs typeface="Calibri"/>
            </a:endParaRPr>
          </a:p>
          <a:p>
            <a:pPr marL="355600" marR="153670" indent="-3429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Modification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or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alteration: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unauthorized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change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of 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information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Threat </a:t>
            </a:r>
            <a:r>
              <a:rPr sz="2400" spc="-5" dirty="0">
                <a:latin typeface="Calibri"/>
                <a:cs typeface="Calibri"/>
              </a:rPr>
              <a:t>Class: Deception, Disruption and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Usurpation</a:t>
            </a:r>
            <a:r>
              <a:rPr lang="en-US" sz="2400" spc="-5" dirty="0">
                <a:latin typeface="Calibri"/>
                <a:cs typeface="Calibri"/>
              </a:rPr>
              <a:t>, </a:t>
            </a:r>
            <a:r>
              <a:rPr lang="en-US" sz="2400" i="1" spc="-5" dirty="0">
                <a:solidFill>
                  <a:srgbClr val="FF0000"/>
                </a:solidFill>
                <a:latin typeface="Calibri"/>
                <a:cs typeface="Calibri"/>
              </a:rPr>
              <a:t>disclosure</a:t>
            </a:r>
            <a:endParaRPr sz="2400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Security </a:t>
            </a:r>
            <a:r>
              <a:rPr sz="2400" dirty="0">
                <a:latin typeface="Calibri"/>
                <a:cs typeface="Calibri"/>
              </a:rPr>
              <a:t>Service: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Integrity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Masquerading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or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spoofing: impersonation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800" b="1" spc="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one</a:t>
            </a:r>
            <a:endParaRPr sz="28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entity by</a:t>
            </a:r>
            <a:r>
              <a:rPr sz="2800" b="1" spc="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another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Threat </a:t>
            </a:r>
            <a:r>
              <a:rPr sz="2400" spc="-5" dirty="0">
                <a:latin typeface="Calibri"/>
                <a:cs typeface="Calibri"/>
              </a:rPr>
              <a:t>Class: Deception and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Usurpation</a:t>
            </a:r>
            <a:r>
              <a:rPr lang="en-US" sz="2400" spc="-5" dirty="0">
                <a:latin typeface="Calibri"/>
                <a:cs typeface="Calibri"/>
              </a:rPr>
              <a:t>, </a:t>
            </a:r>
            <a:r>
              <a:rPr lang="en-US" sz="2400" i="1" spc="-5" dirty="0">
                <a:solidFill>
                  <a:srgbClr val="FF0000"/>
                </a:solidFill>
                <a:latin typeface="Calibri"/>
                <a:cs typeface="Calibri"/>
              </a:rPr>
              <a:t>disruption</a:t>
            </a:r>
            <a:endParaRPr sz="2400" i="1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Security </a:t>
            </a:r>
            <a:r>
              <a:rPr sz="2400" dirty="0">
                <a:latin typeface="Calibri"/>
                <a:cs typeface="Calibri"/>
              </a:rPr>
              <a:t>Service: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Integrity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7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1483233" y="76200"/>
            <a:ext cx="6177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Some </a:t>
            </a:r>
            <a:r>
              <a:rPr lang="en-US" b="1" spc="-5">
                <a:solidFill>
                  <a:srgbClr val="FF0000"/>
                </a:solidFill>
                <a:latin typeface="Calibri"/>
                <a:cs typeface="Calibri"/>
              </a:rPr>
              <a:t>Common </a:t>
            </a: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Threats</a:t>
            </a:r>
            <a:r>
              <a:rPr lang="en-US" b="1" spc="-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(2)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5940" y="843915"/>
            <a:ext cx="7691120" cy="5140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Repudiation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of origin: a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false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denial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that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an</a:t>
            </a:r>
            <a:r>
              <a:rPr sz="2800" b="1" spc="17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entity</a:t>
            </a:r>
            <a:endParaRPr sz="2800" dirty="0">
              <a:latin typeface="Calibri"/>
              <a:cs typeface="Calibri"/>
            </a:endParaRPr>
          </a:p>
          <a:p>
            <a:pPr marL="355600">
              <a:lnSpc>
                <a:spcPct val="150000"/>
              </a:lnSpc>
            </a:pP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sent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(or 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created)</a:t>
            </a:r>
            <a:r>
              <a:rPr sz="2800" b="1" spc="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something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60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Threat </a:t>
            </a:r>
            <a:r>
              <a:rPr sz="2400" spc="-5" dirty="0">
                <a:latin typeface="Calibri"/>
                <a:cs typeface="Calibri"/>
              </a:rPr>
              <a:t>Class: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Deception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Security </a:t>
            </a:r>
            <a:r>
              <a:rPr sz="2400" dirty="0">
                <a:latin typeface="Calibri"/>
                <a:cs typeface="Calibri"/>
              </a:rPr>
              <a:t>Service: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Integrity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64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Denial of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receipt: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a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false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denial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that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an</a:t>
            </a:r>
            <a:r>
              <a:rPr sz="2800" b="1" spc="15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entity</a:t>
            </a:r>
            <a:endParaRPr sz="2800" dirty="0">
              <a:latin typeface="Calibri"/>
              <a:cs typeface="Calibri"/>
            </a:endParaRPr>
          </a:p>
          <a:p>
            <a:pPr marL="355600">
              <a:lnSpc>
                <a:spcPct val="150000"/>
              </a:lnSpc>
            </a:pP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received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some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information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or</a:t>
            </a:r>
            <a:r>
              <a:rPr sz="2800" b="1" spc="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message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Threat </a:t>
            </a:r>
            <a:r>
              <a:rPr sz="2400" spc="-5" dirty="0">
                <a:latin typeface="Calibri"/>
                <a:cs typeface="Calibri"/>
              </a:rPr>
              <a:t>Class: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Deception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57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Security </a:t>
            </a:r>
            <a:r>
              <a:rPr sz="2400" dirty="0">
                <a:latin typeface="Calibri"/>
                <a:cs typeface="Calibri"/>
              </a:rPr>
              <a:t>Service: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Integrity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7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483233" y="0"/>
            <a:ext cx="61779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Some </a:t>
            </a:r>
            <a:r>
              <a:rPr lang="en-US" b="1" spc="-5">
                <a:solidFill>
                  <a:srgbClr val="FF0000"/>
                </a:solidFill>
                <a:latin typeface="Calibri"/>
                <a:cs typeface="Calibri"/>
              </a:rPr>
              <a:t>Common </a:t>
            </a: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Threats</a:t>
            </a:r>
            <a:r>
              <a:rPr lang="en-US" b="1" spc="-114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(3)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535940" y="678676"/>
            <a:ext cx="7715250" cy="399532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79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Delay: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a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temporary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inhibition of a</a:t>
            </a:r>
            <a:r>
              <a:rPr sz="2800" b="1" spc="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service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Threat </a:t>
            </a:r>
            <a:r>
              <a:rPr sz="2400" spc="-5" dirty="0">
                <a:latin typeface="Calibri"/>
                <a:cs typeface="Calibri"/>
              </a:rPr>
              <a:t>Class: Usurpation,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Deception</a:t>
            </a:r>
            <a:endParaRPr sz="24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Security </a:t>
            </a:r>
            <a:r>
              <a:rPr sz="2400" dirty="0">
                <a:latin typeface="Calibri"/>
                <a:cs typeface="Calibri"/>
              </a:rPr>
              <a:t>Service: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Availability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64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Denial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of service: a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long-term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inhibition of</a:t>
            </a:r>
            <a:r>
              <a:rPr sz="2800" b="1" spc="1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service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600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15" dirty="0">
                <a:latin typeface="Calibri"/>
                <a:cs typeface="Calibri"/>
              </a:rPr>
              <a:t>Threat </a:t>
            </a:r>
            <a:r>
              <a:rPr sz="2400" spc="-5" dirty="0">
                <a:latin typeface="Calibri"/>
                <a:cs typeface="Calibri"/>
              </a:rPr>
              <a:t>Class: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Usurpation</a:t>
            </a:r>
            <a:r>
              <a:rPr lang="en-US" sz="2400" spc="-5" dirty="0">
                <a:latin typeface="Calibri"/>
                <a:cs typeface="Calibri"/>
              </a:rPr>
              <a:t>, Deception</a:t>
            </a:r>
            <a:endParaRPr sz="2400" spc="-5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575"/>
              </a:spcBef>
              <a:buFont typeface="Arial"/>
              <a:buChar char="–"/>
              <a:tabLst>
                <a:tab pos="756920" algn="l"/>
              </a:tabLst>
            </a:pPr>
            <a:r>
              <a:rPr sz="2400" spc="-5" dirty="0">
                <a:latin typeface="Calibri"/>
                <a:cs typeface="Calibri"/>
              </a:rPr>
              <a:t>Security </a:t>
            </a:r>
            <a:r>
              <a:rPr sz="2400" dirty="0">
                <a:latin typeface="Calibri"/>
                <a:cs typeface="Calibri"/>
              </a:rPr>
              <a:t>Service: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Availability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1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1295400"/>
            <a:ext cx="1030591" cy="609600"/>
          </a:xfrm>
          <a:prstGeom prst="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9" y="685800"/>
            <a:ext cx="8461981" cy="548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39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667636" y="59937"/>
            <a:ext cx="58115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 dirty="0">
                <a:solidFill>
                  <a:srgbClr val="FF0000"/>
                </a:solidFill>
                <a:latin typeface="Calibri"/>
                <a:cs typeface="Calibri"/>
              </a:rPr>
              <a:t>Policies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lang="en-US" b="1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5" dirty="0">
                <a:solidFill>
                  <a:srgbClr val="FF0000"/>
                </a:solidFill>
                <a:latin typeface="Calibri"/>
                <a:cs typeface="Calibri"/>
              </a:rPr>
              <a:t>Mechanisms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28600" y="609600"/>
            <a:ext cx="8763000" cy="46653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Policy </a:t>
            </a:r>
            <a:endParaRPr lang="en-US" sz="3200" b="1" spc="-20" dirty="0">
              <a:solidFill>
                <a:srgbClr val="006FC0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20" dirty="0">
                <a:cs typeface="Calibri"/>
              </a:rPr>
              <a:t>what is, and is not, allowed</a:t>
            </a:r>
          </a:p>
          <a:p>
            <a:pPr marL="756285" lvl="1" indent="-286385">
              <a:lnSpc>
                <a:spcPct val="15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20" dirty="0">
                <a:latin typeface="Calibri"/>
                <a:cs typeface="Calibri"/>
              </a:rPr>
              <a:t>what needs to be done ?</a:t>
            </a:r>
          </a:p>
          <a:p>
            <a:pPr marL="355600" indent="-342900">
              <a:lnSpc>
                <a:spcPct val="150000"/>
              </a:lnSpc>
              <a:spcBef>
                <a:spcPts val="75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Mechanisms</a:t>
            </a:r>
            <a:r>
              <a:rPr lang="en-US" sz="3200" b="1" spc="-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endParaRPr lang="en-US" sz="2800" dirty="0">
              <a:latin typeface="Calibri"/>
              <a:cs typeface="Calibri"/>
            </a:endParaRPr>
          </a:p>
          <a:p>
            <a:pPr marL="927100" lvl="1" indent="-457200">
              <a:lnSpc>
                <a:spcPct val="150000"/>
              </a:lnSpc>
              <a:spcBef>
                <a:spcPts val="750"/>
              </a:spcBef>
              <a:buFont typeface="Calibri" panose="020F0502020204030204" pitchFamily="34" charset="0"/>
              <a:buChar char="–"/>
              <a:tabLst>
                <a:tab pos="355600" algn="l"/>
                <a:tab pos="356235" algn="l"/>
              </a:tabLst>
            </a:pPr>
            <a:r>
              <a:rPr lang="en-US" sz="2800" spc="-5" dirty="0">
                <a:cs typeface="Calibri"/>
              </a:rPr>
              <a:t>Methods/ procedures for </a:t>
            </a:r>
            <a:r>
              <a:rPr lang="en-US" sz="2800" spc="-20" dirty="0">
                <a:cs typeface="Calibri"/>
              </a:rPr>
              <a:t>enforcing</a:t>
            </a:r>
            <a:r>
              <a:rPr lang="en-US" sz="2800" spc="-40" dirty="0">
                <a:cs typeface="Calibri"/>
              </a:rPr>
              <a:t> </a:t>
            </a:r>
            <a:r>
              <a:rPr lang="en-US" sz="2800" dirty="0">
                <a:cs typeface="Calibri"/>
              </a:rPr>
              <a:t>policies</a:t>
            </a:r>
            <a:endParaRPr lang="en-US" sz="2800" dirty="0">
              <a:latin typeface="Calibri"/>
              <a:cs typeface="Calibri"/>
            </a:endParaRPr>
          </a:p>
          <a:p>
            <a:pPr marL="927100" lvl="1" indent="-457200">
              <a:lnSpc>
                <a:spcPct val="150000"/>
              </a:lnSpc>
              <a:spcBef>
                <a:spcPts val="750"/>
              </a:spcBef>
              <a:buFont typeface="Calibri" panose="020F0502020204030204" pitchFamily="34" charset="0"/>
              <a:buChar char="–"/>
              <a:tabLst>
                <a:tab pos="355600" algn="l"/>
                <a:tab pos="356235" algn="l"/>
              </a:tabLst>
            </a:pPr>
            <a:r>
              <a:rPr lang="en-US" sz="2800" dirty="0">
                <a:latin typeface="Calibri"/>
                <a:cs typeface="Calibri"/>
              </a:rPr>
              <a:t>How it is to be done ?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802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0" y="0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0" dirty="0">
                <a:solidFill>
                  <a:srgbClr val="FF0000"/>
                </a:solidFill>
                <a:latin typeface="Calibri"/>
                <a:cs typeface="Calibri"/>
              </a:rPr>
              <a:t>Policies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and</a:t>
            </a:r>
            <a:r>
              <a:rPr lang="en-US" b="1" spc="-8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5" dirty="0">
                <a:solidFill>
                  <a:srgbClr val="FF0000"/>
                </a:solidFill>
                <a:latin typeface="Calibri"/>
                <a:cs typeface="Calibri"/>
              </a:rPr>
              <a:t>Mechanisms (Example)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28600" y="762000"/>
            <a:ext cx="8763000" cy="5770811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b="1" spc="-10" dirty="0">
                <a:solidFill>
                  <a:srgbClr val="006FC0"/>
                </a:solidFill>
                <a:latin typeface="Calibri"/>
                <a:cs typeface="Calibri"/>
              </a:rPr>
              <a:t>Policy</a:t>
            </a:r>
          </a:p>
          <a:p>
            <a:pPr marL="927100" lvl="1" indent="-457200">
              <a:lnSpc>
                <a:spcPct val="150000"/>
              </a:lnSpc>
              <a:spcBef>
                <a:spcPts val="900"/>
              </a:spcBef>
              <a:buFont typeface="Courier New" panose="02070309020205020404" pitchFamily="49" charset="0"/>
              <a:buChar char="o"/>
              <a:tabLst>
                <a:tab pos="355600" algn="l"/>
                <a:tab pos="356235" algn="l"/>
              </a:tabLst>
            </a:pPr>
            <a:r>
              <a:rPr lang="en-US" sz="3200" dirty="0"/>
              <a:t>All the employees need to be authenticated before they enter the office</a:t>
            </a:r>
          </a:p>
          <a:p>
            <a:pPr marL="469900" indent="-457200">
              <a:lnSpc>
                <a:spcPct val="150000"/>
              </a:lnSpc>
              <a:spcBef>
                <a:spcPts val="900"/>
              </a:spcBef>
              <a:buFont typeface="Arial" panose="020B0604020202020204" pitchFamily="34" charset="0"/>
              <a:buChar char="•"/>
              <a:tabLst>
                <a:tab pos="355600" algn="l"/>
                <a:tab pos="356235" algn="l"/>
              </a:tabLst>
            </a:pPr>
            <a:r>
              <a:rPr lang="en-US" sz="3200" b="1" spc="-10" dirty="0">
                <a:solidFill>
                  <a:srgbClr val="006FC0"/>
                </a:solidFill>
                <a:latin typeface="Calibri"/>
                <a:cs typeface="Calibri"/>
              </a:rPr>
              <a:t>Mechanism</a:t>
            </a:r>
          </a:p>
          <a:p>
            <a:pPr marL="927100" lvl="1" indent="-457200">
              <a:lnSpc>
                <a:spcPct val="150000"/>
              </a:lnSpc>
              <a:spcBef>
                <a:spcPts val="900"/>
              </a:spcBef>
              <a:buFont typeface="Courier New" panose="02070309020205020404" pitchFamily="49" charset="0"/>
              <a:buChar char="o"/>
              <a:tabLst>
                <a:tab pos="355600" algn="l"/>
                <a:tab pos="356235" algn="l"/>
              </a:tabLst>
            </a:pPr>
            <a:r>
              <a:rPr lang="en-US" sz="3200" dirty="0"/>
              <a:t>Swipe identity card on an RFID reader</a:t>
            </a:r>
          </a:p>
          <a:p>
            <a:pPr marL="927100" lvl="1" indent="-457200">
              <a:lnSpc>
                <a:spcPct val="150000"/>
              </a:lnSpc>
              <a:spcBef>
                <a:spcPts val="900"/>
              </a:spcBef>
              <a:buFont typeface="Courier New" panose="02070309020205020404" pitchFamily="49" charset="0"/>
              <a:buChar char="o"/>
              <a:tabLst>
                <a:tab pos="355600" algn="l"/>
                <a:tab pos="356235" algn="l"/>
              </a:tabLst>
            </a:pPr>
            <a:r>
              <a:rPr lang="en-US" sz="3200" dirty="0"/>
              <a:t>Using a retina/fingerprint scanner</a:t>
            </a:r>
            <a:endParaRPr lang="en-US" sz="3200" b="1" spc="-10" dirty="0">
              <a:solidFill>
                <a:srgbClr val="006FC0"/>
              </a:solidFill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4491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2611373" y="76200"/>
            <a:ext cx="392176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5">
                <a:solidFill>
                  <a:srgbClr val="FF0000"/>
                </a:solidFill>
                <a:latin typeface="Calibri"/>
                <a:cs typeface="Calibri"/>
              </a:rPr>
              <a:t>Goals </a:t>
            </a:r>
            <a:r>
              <a:rPr lang="en-US" b="1" spc="-10">
                <a:solidFill>
                  <a:srgbClr val="FF0000"/>
                </a:solidFill>
                <a:latin typeface="Calibri"/>
                <a:cs typeface="Calibri"/>
              </a:rPr>
              <a:t>of</a:t>
            </a:r>
            <a:r>
              <a:rPr lang="en-US" b="1" spc="-8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Security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5940" y="1120696"/>
            <a:ext cx="7497445" cy="437324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Prevention</a:t>
            </a:r>
            <a:endParaRPr sz="3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Prevent </a:t>
            </a:r>
            <a:r>
              <a:rPr sz="2800" spc="-30" dirty="0">
                <a:latin typeface="Calibri"/>
                <a:cs typeface="Calibri"/>
              </a:rPr>
              <a:t>attackers </a:t>
            </a:r>
            <a:r>
              <a:rPr sz="2800" spc="-20" dirty="0">
                <a:latin typeface="Calibri"/>
                <a:cs typeface="Calibri"/>
              </a:rPr>
              <a:t>from </a:t>
            </a:r>
            <a:r>
              <a:rPr sz="2800" spc="-10" dirty="0">
                <a:latin typeface="Calibri"/>
                <a:cs typeface="Calibri"/>
              </a:rPr>
              <a:t>violating security</a:t>
            </a:r>
            <a:r>
              <a:rPr sz="2800" spc="7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policy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Detection</a:t>
            </a:r>
            <a:endParaRPr sz="3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Detect </a:t>
            </a:r>
            <a:r>
              <a:rPr sz="2800" spc="-30" dirty="0">
                <a:latin typeface="Calibri"/>
                <a:cs typeface="Calibri"/>
              </a:rPr>
              <a:t>attackers’ </a:t>
            </a:r>
            <a:r>
              <a:rPr sz="2800" spc="-10" dirty="0">
                <a:latin typeface="Calibri"/>
                <a:cs typeface="Calibri"/>
              </a:rPr>
              <a:t>violation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0" dirty="0">
                <a:latin typeface="Calibri"/>
                <a:cs typeface="Calibri"/>
              </a:rPr>
              <a:t>security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policy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When, </a:t>
            </a:r>
            <a:r>
              <a:rPr sz="2800" spc="-70" dirty="0">
                <a:latin typeface="Calibri"/>
                <a:cs typeface="Calibri"/>
              </a:rPr>
              <a:t>how,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15" dirty="0">
                <a:latin typeface="Calibri"/>
                <a:cs typeface="Calibri"/>
              </a:rPr>
              <a:t>by</a:t>
            </a:r>
            <a:r>
              <a:rPr sz="2800" spc="1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whom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Recovery</a:t>
            </a:r>
            <a:endParaRPr sz="3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Stop </a:t>
            </a:r>
            <a:r>
              <a:rPr sz="2800" spc="-20" dirty="0">
                <a:latin typeface="Calibri"/>
                <a:cs typeface="Calibri"/>
              </a:rPr>
              <a:t>attack, </a:t>
            </a:r>
            <a:r>
              <a:rPr sz="2800" spc="-5" dirty="0">
                <a:latin typeface="Calibri"/>
                <a:cs typeface="Calibri"/>
              </a:rPr>
              <a:t>assess and </a:t>
            </a:r>
            <a:r>
              <a:rPr sz="2800" spc="-10" dirty="0">
                <a:latin typeface="Calibri"/>
                <a:cs typeface="Calibri"/>
              </a:rPr>
              <a:t>repair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damage</a:t>
            </a:r>
            <a:endParaRPr sz="2800">
              <a:latin typeface="Calibri"/>
              <a:cs typeface="Calibri"/>
            </a:endParaRPr>
          </a:p>
          <a:p>
            <a:pPr marL="756285" marR="396875" lvl="1" indent="-286385">
              <a:lnSpc>
                <a:spcPts val="3020"/>
              </a:lnSpc>
              <a:spcBef>
                <a:spcPts val="72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Continue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function correctly </a:t>
            </a:r>
            <a:r>
              <a:rPr sz="2800" spc="-15" dirty="0">
                <a:latin typeface="Calibri"/>
                <a:cs typeface="Calibri"/>
              </a:rPr>
              <a:t>even </a:t>
            </a: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-25" dirty="0">
                <a:latin typeface="Calibri"/>
                <a:cs typeface="Calibri"/>
              </a:rPr>
              <a:t>attack  </a:t>
            </a:r>
            <a:r>
              <a:rPr sz="2800" spc="-10" dirty="0">
                <a:latin typeface="Calibri"/>
                <a:cs typeface="Calibri"/>
              </a:rPr>
              <a:t>succeeds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1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4DACC4-E580-421C-AF9F-26D228C179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809A24-3A50-4892-8B7E-7AF100685E2A}"/>
              </a:ext>
            </a:extLst>
          </p:cNvPr>
          <p:cNvSpPr/>
          <p:nvPr/>
        </p:nvSpPr>
        <p:spPr>
          <a:xfrm>
            <a:off x="3886200" y="3124200"/>
            <a:ext cx="153785" cy="24176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7778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675009" y="1981200"/>
            <a:ext cx="1335391" cy="609600"/>
          </a:xfrm>
          <a:prstGeom prst="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9" y="685800"/>
            <a:ext cx="8461981" cy="548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4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3377946" y="110832"/>
            <a:ext cx="23882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Assurance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5940" y="1158875"/>
            <a:ext cx="7868284" cy="3195104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86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Can </a:t>
            </a:r>
            <a:r>
              <a:rPr sz="3200" spc="-10" dirty="0">
                <a:latin typeface="Calibri"/>
                <a:cs typeface="Calibri"/>
              </a:rPr>
              <a:t>trust </a:t>
            </a:r>
            <a:r>
              <a:rPr sz="3200" dirty="0">
                <a:latin typeface="Calibri"/>
                <a:cs typeface="Calibri"/>
              </a:rPr>
              <a:t>be </a:t>
            </a:r>
            <a:r>
              <a:rPr sz="3200" spc="-10" dirty="0">
                <a:latin typeface="Calibri"/>
                <a:cs typeface="Calibri"/>
              </a:rPr>
              <a:t>quantified</a:t>
            </a:r>
            <a:r>
              <a:rPr sz="3200" spc="5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precisely?</a:t>
            </a:r>
            <a:endParaRPr sz="32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5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10" dirty="0">
                <a:solidFill>
                  <a:srgbClr val="1F487C"/>
                </a:solidFill>
                <a:latin typeface="Calibri"/>
                <a:cs typeface="Calibri"/>
              </a:rPr>
              <a:t>Specification</a:t>
            </a:r>
            <a:r>
              <a:rPr sz="3200" spc="-10" dirty="0">
                <a:latin typeface="Calibri"/>
                <a:cs typeface="Calibri"/>
              </a:rPr>
              <a:t>, </a:t>
            </a:r>
            <a:r>
              <a:rPr sz="3200" spc="-5" dirty="0">
                <a:solidFill>
                  <a:srgbClr val="1F487C"/>
                </a:solidFill>
                <a:latin typeface="Calibri"/>
                <a:cs typeface="Calibri"/>
              </a:rPr>
              <a:t>design </a:t>
            </a:r>
            <a:r>
              <a:rPr sz="3200" spc="-5" dirty="0">
                <a:latin typeface="Calibri"/>
                <a:cs typeface="Calibri"/>
              </a:rPr>
              <a:t>and </a:t>
            </a:r>
            <a:r>
              <a:rPr sz="3200" spc="-10" dirty="0">
                <a:solidFill>
                  <a:srgbClr val="1F487C"/>
                </a:solidFill>
                <a:latin typeface="Calibri"/>
                <a:cs typeface="Calibri"/>
              </a:rPr>
              <a:t>implementation </a:t>
            </a:r>
            <a:r>
              <a:rPr sz="3200" spc="-10" dirty="0">
                <a:latin typeface="Calibri"/>
                <a:cs typeface="Calibri"/>
              </a:rPr>
              <a:t>can  </a:t>
            </a:r>
            <a:r>
              <a:rPr sz="3200" spc="-15" dirty="0">
                <a:latin typeface="Calibri"/>
                <a:cs typeface="Calibri"/>
              </a:rPr>
              <a:t>provide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basis </a:t>
            </a:r>
            <a:r>
              <a:rPr sz="3200" spc="-25" dirty="0">
                <a:latin typeface="Calibri"/>
                <a:cs typeface="Calibri"/>
              </a:rPr>
              <a:t>to </a:t>
            </a:r>
            <a:r>
              <a:rPr sz="3200" spc="-10" dirty="0">
                <a:latin typeface="Calibri"/>
                <a:cs typeface="Calibri"/>
              </a:rPr>
              <a:t>quantify</a:t>
            </a:r>
            <a:r>
              <a:rPr sz="3200" spc="6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</a:t>
            </a:r>
          </a:p>
          <a:p>
            <a:pPr marL="355600" indent="-342900">
              <a:lnSpc>
                <a:spcPct val="150000"/>
              </a:lnSpc>
              <a:spcBef>
                <a:spcPts val="7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spc="-5" dirty="0">
                <a:latin typeface="Calibri"/>
                <a:cs typeface="Calibri"/>
              </a:rPr>
              <a:t>This aspect </a:t>
            </a:r>
            <a:r>
              <a:rPr sz="3200" dirty="0">
                <a:latin typeface="Calibri"/>
                <a:cs typeface="Calibri"/>
              </a:rPr>
              <a:t>of </a:t>
            </a:r>
            <a:r>
              <a:rPr sz="3200" spc="-15" dirty="0">
                <a:latin typeface="Calibri"/>
                <a:cs typeface="Calibri"/>
              </a:rPr>
              <a:t>trust </a:t>
            </a:r>
            <a:r>
              <a:rPr sz="3200" dirty="0">
                <a:latin typeface="Calibri"/>
                <a:cs typeface="Calibri"/>
              </a:rPr>
              <a:t>is </a:t>
            </a:r>
            <a:r>
              <a:rPr sz="3200" spc="-10" dirty="0">
                <a:latin typeface="Calibri"/>
                <a:cs typeface="Calibri"/>
              </a:rPr>
              <a:t>called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assurance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767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1765173" y="110832"/>
            <a:ext cx="5613654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 dirty="0">
                <a:solidFill>
                  <a:srgbClr val="FF0000"/>
                </a:solidFill>
                <a:latin typeface="Calibri"/>
                <a:cs typeface="Calibri"/>
              </a:rPr>
              <a:t>Assurance (Example)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228600" y="1158875"/>
            <a:ext cx="8686800" cy="2427587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9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spc="-5" dirty="0" err="1">
                <a:solidFill>
                  <a:srgbClr val="0070C0"/>
                </a:solidFill>
                <a:latin typeface="Calibri"/>
                <a:cs typeface="Calibri"/>
              </a:rPr>
              <a:t>Asprine</a:t>
            </a:r>
            <a:endParaRPr lang="en-US" sz="3200" spc="-5" dirty="0">
              <a:solidFill>
                <a:srgbClr val="0070C0"/>
              </a:solidFill>
              <a:latin typeface="Calibri"/>
              <a:cs typeface="Calibri"/>
            </a:endParaRPr>
          </a:p>
          <a:p>
            <a:pPr marL="927100" lvl="1" indent="-457200">
              <a:spcBef>
                <a:spcPts val="869"/>
              </a:spcBef>
              <a:buFont typeface="Courier New" panose="02070309020205020404" pitchFamily="49" charset="0"/>
              <a:buChar char="o"/>
              <a:tabLst>
                <a:tab pos="355600" algn="l"/>
                <a:tab pos="356235" algn="l"/>
              </a:tabLst>
            </a:pPr>
            <a:r>
              <a:rPr lang="en-US" sz="3200" spc="-5" dirty="0">
                <a:latin typeface="Calibri"/>
                <a:cs typeface="Calibri"/>
              </a:rPr>
              <a:t>Certification by FDA</a:t>
            </a:r>
          </a:p>
          <a:p>
            <a:pPr marL="927100" lvl="1" indent="-457200">
              <a:spcBef>
                <a:spcPts val="869"/>
              </a:spcBef>
              <a:buFont typeface="Courier New" panose="02070309020205020404" pitchFamily="49" charset="0"/>
              <a:buChar char="o"/>
              <a:tabLst>
                <a:tab pos="355600" algn="l"/>
                <a:tab pos="356235" algn="l"/>
              </a:tabLst>
            </a:pPr>
            <a:r>
              <a:rPr lang="en-US" sz="3200" spc="-5" dirty="0">
                <a:latin typeface="Calibri"/>
                <a:cs typeface="Calibri"/>
              </a:rPr>
              <a:t>Manufacturing standards</a:t>
            </a:r>
          </a:p>
          <a:p>
            <a:pPr marL="927100" lvl="1" indent="-457200">
              <a:spcBef>
                <a:spcPts val="869"/>
              </a:spcBef>
              <a:buFont typeface="Courier New" panose="02070309020205020404" pitchFamily="49" charset="0"/>
              <a:buChar char="o"/>
              <a:tabLst>
                <a:tab pos="355600" algn="l"/>
                <a:tab pos="356235" algn="l"/>
              </a:tabLst>
            </a:pPr>
            <a:r>
              <a:rPr lang="en-US" sz="3200" spc="-5" dirty="0">
                <a:latin typeface="Calibri"/>
                <a:cs typeface="Calibri"/>
              </a:rPr>
              <a:t>Preventive sealing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4495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/>
          <p:cNvSpPr txBox="1">
            <a:spLocks/>
          </p:cNvSpPr>
          <p:nvPr/>
        </p:nvSpPr>
        <p:spPr>
          <a:xfrm>
            <a:off x="3377946" y="110832"/>
            <a:ext cx="23882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Assurance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4" name="object 3"/>
          <p:cNvSpPr txBox="1"/>
          <p:nvPr/>
        </p:nvSpPr>
        <p:spPr>
          <a:xfrm>
            <a:off x="535940" y="765810"/>
            <a:ext cx="8026400" cy="526297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Specification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0" dirty="0">
                <a:latin typeface="Calibri"/>
                <a:cs typeface="Calibri"/>
              </a:rPr>
              <a:t>Statement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desired</a:t>
            </a:r>
            <a:r>
              <a:rPr sz="2800" spc="3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functionality</a:t>
            </a:r>
            <a:endParaRPr lang="en-US" sz="2800" spc="-5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5" dirty="0">
                <a:latin typeface="Calibri"/>
                <a:cs typeface="Calibri"/>
              </a:rPr>
              <a:t>What the system is allowed/ not allowed to do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Design</a:t>
            </a:r>
            <a:endParaRPr sz="3200" dirty="0">
              <a:latin typeface="Calibri"/>
              <a:cs typeface="Calibri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35" dirty="0">
                <a:latin typeface="Calibri"/>
                <a:cs typeface="Calibri"/>
              </a:rPr>
              <a:t>Translates </a:t>
            </a:r>
            <a:r>
              <a:rPr sz="2800" spc="-10" dirty="0">
                <a:latin typeface="Calibri"/>
                <a:cs typeface="Calibri"/>
              </a:rPr>
              <a:t>specifications </a:t>
            </a:r>
            <a:r>
              <a:rPr sz="2800" spc="-20" dirty="0">
                <a:latin typeface="Calibri"/>
                <a:cs typeface="Calibri"/>
              </a:rPr>
              <a:t>into </a:t>
            </a:r>
            <a:r>
              <a:rPr sz="2800" spc="-15" dirty="0">
                <a:latin typeface="Calibri"/>
                <a:cs typeface="Calibri"/>
              </a:rPr>
              <a:t>components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5" dirty="0">
                <a:latin typeface="Calibri"/>
                <a:cs typeface="Calibri"/>
              </a:rPr>
              <a:t>will  </a:t>
            </a:r>
            <a:r>
              <a:rPr sz="2800" spc="-10" dirty="0">
                <a:latin typeface="Calibri"/>
                <a:cs typeface="Calibri"/>
              </a:rPr>
              <a:t>implement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them</a:t>
            </a:r>
            <a:endParaRPr lang="en-US" sz="2800" spc="-5" dirty="0">
              <a:latin typeface="Calibri"/>
              <a:cs typeface="Calibri"/>
            </a:endParaRPr>
          </a:p>
          <a:p>
            <a:pPr marL="756285" marR="5080" lvl="1" indent="-286385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5" dirty="0">
                <a:latin typeface="Calibri"/>
                <a:cs typeface="Calibri"/>
              </a:rPr>
              <a:t>Satisfy specifications – doesn’t permit system to violate them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Implementation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25" dirty="0">
                <a:latin typeface="Calibri"/>
                <a:cs typeface="Calibri"/>
              </a:rPr>
              <a:t>Creates a s</a:t>
            </a:r>
            <a:r>
              <a:rPr sz="2800" spc="-25" dirty="0">
                <a:latin typeface="Calibri"/>
                <a:cs typeface="Calibri"/>
              </a:rPr>
              <a:t>ystem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lang="en-US" sz="2800" spc="-10" dirty="0">
                <a:latin typeface="Calibri"/>
                <a:cs typeface="Calibri"/>
              </a:rPr>
              <a:t>satisfies</a:t>
            </a:r>
            <a:r>
              <a:rPr sz="2800" spc="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design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783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19800" y="4267200"/>
            <a:ext cx="2667000" cy="609600"/>
          </a:xfrm>
          <a:prstGeom prst="rect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9" y="685800"/>
            <a:ext cx="8461981" cy="5486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6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5940" y="1044496"/>
            <a:ext cx="8379460" cy="342581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51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Cost-Benefit</a:t>
            </a:r>
            <a:r>
              <a:rPr sz="32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Is it cheaper </a:t>
            </a:r>
            <a:r>
              <a:rPr sz="2800" spc="-20" dirty="0">
                <a:latin typeface="Calibri"/>
                <a:cs typeface="Calibri"/>
              </a:rPr>
              <a:t>to prevent </a:t>
            </a:r>
            <a:r>
              <a:rPr sz="2800" spc="-5" dirty="0">
                <a:latin typeface="Calibri"/>
                <a:cs typeface="Calibri"/>
              </a:rPr>
              <a:t>or</a:t>
            </a:r>
            <a:r>
              <a:rPr sz="2800" spc="5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recover?</a:t>
            </a:r>
            <a:endParaRPr lang="en-US" sz="2800" spc="-15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dirty="0">
                <a:cs typeface="Calibri"/>
              </a:rPr>
              <a:t>If the </a:t>
            </a:r>
            <a:r>
              <a:rPr lang="en-US" sz="2800" i="1" dirty="0">
                <a:solidFill>
                  <a:srgbClr val="0070C0"/>
                </a:solidFill>
                <a:cs typeface="Calibri"/>
              </a:rPr>
              <a:t>data or resources cost less</a:t>
            </a:r>
            <a:r>
              <a:rPr lang="en-US" sz="2800" dirty="0">
                <a:cs typeface="Calibri"/>
              </a:rPr>
              <a:t>, or are of less value, </a:t>
            </a:r>
            <a:r>
              <a:rPr lang="en-US" sz="2800" i="1" dirty="0">
                <a:solidFill>
                  <a:srgbClr val="0070C0"/>
                </a:solidFill>
                <a:cs typeface="Calibri"/>
              </a:rPr>
              <a:t>than their protection</a:t>
            </a:r>
            <a:r>
              <a:rPr lang="en-US" sz="2800" dirty="0">
                <a:cs typeface="Calibri"/>
              </a:rPr>
              <a:t>, </a:t>
            </a:r>
            <a:r>
              <a:rPr lang="en-US" sz="2800" i="1" dirty="0">
                <a:solidFill>
                  <a:srgbClr val="0070C0"/>
                </a:solidFill>
                <a:cs typeface="Calibri"/>
              </a:rPr>
              <a:t>adding security mechanisms and procedures is not cost-effective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742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5940" y="1044496"/>
            <a:ext cx="8379460" cy="4161909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lang="en-US" sz="3200" b="1" spc="-15" dirty="0">
                <a:solidFill>
                  <a:srgbClr val="006FC0"/>
                </a:solidFill>
                <a:cs typeface="Calibri"/>
              </a:rPr>
              <a:t>Laws </a:t>
            </a:r>
            <a:r>
              <a:rPr lang="en-US" sz="3200" b="1" dirty="0">
                <a:solidFill>
                  <a:srgbClr val="006FC0"/>
                </a:solidFill>
                <a:cs typeface="Calibri"/>
              </a:rPr>
              <a:t>and</a:t>
            </a:r>
            <a:r>
              <a:rPr lang="en-US" sz="3200" b="1" spc="-20" dirty="0">
                <a:solidFill>
                  <a:srgbClr val="006FC0"/>
                </a:solidFill>
                <a:cs typeface="Calibri"/>
              </a:rPr>
              <a:t> </a:t>
            </a:r>
            <a:r>
              <a:rPr lang="en-US" sz="3200" b="1" spc="-15" dirty="0">
                <a:solidFill>
                  <a:srgbClr val="006FC0"/>
                </a:solidFill>
                <a:cs typeface="Calibri"/>
              </a:rPr>
              <a:t>Customs</a:t>
            </a:r>
            <a:endParaRPr lang="en-US" sz="3200" dirty="0"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20" dirty="0">
                <a:cs typeface="Calibri"/>
              </a:rPr>
              <a:t>Laws restrict the </a:t>
            </a:r>
            <a:r>
              <a:rPr lang="en-US" sz="2800" i="1" spc="-20" dirty="0">
                <a:solidFill>
                  <a:srgbClr val="0070C0"/>
                </a:solidFill>
                <a:cs typeface="Calibri"/>
              </a:rPr>
              <a:t>use of </a:t>
            </a:r>
            <a:r>
              <a:rPr lang="en-US" sz="2800" i="1" spc="-20">
                <a:solidFill>
                  <a:srgbClr val="0070C0"/>
                </a:solidFill>
                <a:cs typeface="Calibri"/>
              </a:rPr>
              <a:t>technology 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20">
                <a:cs typeface="Calibri"/>
              </a:rPr>
              <a:t>Hence</a:t>
            </a:r>
            <a:r>
              <a:rPr lang="en-US" sz="2800" spc="-20" dirty="0">
                <a:cs typeface="Calibri"/>
              </a:rPr>
              <a:t>, any </a:t>
            </a:r>
            <a:r>
              <a:rPr lang="en-US" sz="2800" i="1" spc="-20" dirty="0">
                <a:solidFill>
                  <a:srgbClr val="0070C0"/>
                </a:solidFill>
                <a:cs typeface="Calibri"/>
              </a:rPr>
              <a:t>policy and any selection of mechanisms </a:t>
            </a:r>
            <a:r>
              <a:rPr lang="en-US" sz="2800" spc="-20" dirty="0">
                <a:cs typeface="Calibri"/>
              </a:rPr>
              <a:t>must take into account </a:t>
            </a:r>
            <a:r>
              <a:rPr lang="en-US" sz="2800" i="1" spc="-20" dirty="0">
                <a:solidFill>
                  <a:srgbClr val="0070C0"/>
                </a:solidFill>
                <a:cs typeface="Calibri"/>
              </a:rPr>
              <a:t>legal considerations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20" dirty="0">
                <a:cs typeface="Calibri"/>
              </a:rPr>
              <a:t>Are </a:t>
            </a:r>
            <a:r>
              <a:rPr lang="en-US" sz="2800" spc="-5" dirty="0">
                <a:cs typeface="Calibri"/>
              </a:rPr>
              <a:t>the </a:t>
            </a:r>
            <a:r>
              <a:rPr lang="en-US" sz="2800" spc="-15" dirty="0">
                <a:cs typeface="Calibri"/>
              </a:rPr>
              <a:t>desired </a:t>
            </a:r>
            <a:r>
              <a:rPr lang="en-US" sz="2800" spc="-10" dirty="0">
                <a:cs typeface="Calibri"/>
              </a:rPr>
              <a:t>security measures</a:t>
            </a:r>
            <a:r>
              <a:rPr lang="en-US" sz="2800" spc="125" dirty="0">
                <a:cs typeface="Calibri"/>
              </a:rPr>
              <a:t> </a:t>
            </a:r>
            <a:r>
              <a:rPr lang="en-US" sz="2800" spc="-15" dirty="0">
                <a:cs typeface="Calibri"/>
              </a:rPr>
              <a:t>legal?</a:t>
            </a:r>
            <a:endParaRPr lang="en-US" sz="2800" dirty="0"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4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35" dirty="0">
                <a:cs typeface="Calibri"/>
              </a:rPr>
              <a:t>Would </a:t>
            </a:r>
            <a:r>
              <a:rPr lang="en-US" sz="2800" spc="-10" dirty="0">
                <a:cs typeface="Calibri"/>
              </a:rPr>
              <a:t>people adopt</a:t>
            </a:r>
            <a:r>
              <a:rPr lang="en-US" sz="2800" spc="80" dirty="0">
                <a:cs typeface="Calibri"/>
              </a:rPr>
              <a:t> </a:t>
            </a:r>
            <a:r>
              <a:rPr lang="en-US" sz="2800" spc="-5" dirty="0">
                <a:cs typeface="Calibri"/>
              </a:rPr>
              <a:t>them?</a:t>
            </a:r>
            <a:endParaRPr lang="en-US" sz="2800" dirty="0"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482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52400" y="685800"/>
            <a:ext cx="8839200" cy="5246821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Risk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5" dirty="0">
                <a:cs typeface="Calibri"/>
              </a:rPr>
              <a:t>Risk is dependent on environment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5" dirty="0">
                <a:cs typeface="Calibri"/>
              </a:rPr>
              <a:t>Risks change with time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Should </a:t>
            </a:r>
            <a:r>
              <a:rPr sz="2800" spc="-15" dirty="0">
                <a:latin typeface="Calibri"/>
                <a:cs typeface="Calibri"/>
              </a:rPr>
              <a:t>we protect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something?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3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0" dirty="0">
                <a:latin typeface="Calibri"/>
                <a:cs typeface="Calibri"/>
              </a:rPr>
              <a:t>How </a:t>
            </a:r>
            <a:r>
              <a:rPr sz="2800" spc="-5" dirty="0">
                <a:latin typeface="Calibri"/>
                <a:cs typeface="Calibri"/>
              </a:rPr>
              <a:t>much </a:t>
            </a:r>
            <a:r>
              <a:rPr sz="2800" spc="-10" dirty="0">
                <a:latin typeface="Calibri"/>
                <a:cs typeface="Calibri"/>
              </a:rPr>
              <a:t>should </a:t>
            </a:r>
            <a:r>
              <a:rPr sz="2800" spc="-15" dirty="0">
                <a:latin typeface="Calibri"/>
                <a:cs typeface="Calibri"/>
              </a:rPr>
              <a:t>we </a:t>
            </a:r>
            <a:r>
              <a:rPr sz="2800" spc="-20" dirty="0">
                <a:latin typeface="Calibri"/>
                <a:cs typeface="Calibri"/>
              </a:rPr>
              <a:t>protect</a:t>
            </a:r>
            <a:r>
              <a:rPr sz="2800" spc="1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it?</a:t>
            </a:r>
            <a:endParaRPr lang="en-US" sz="2800" spc="-5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3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dirty="0"/>
              <a:t>Risk analysis provides a </a:t>
            </a:r>
            <a:r>
              <a:rPr lang="en-US" sz="2800" b="1" i="1" dirty="0">
                <a:solidFill>
                  <a:srgbClr val="0070C0"/>
                </a:solidFill>
              </a:rPr>
              <a:t>cost/benefit comparison</a:t>
            </a:r>
            <a:r>
              <a:rPr lang="en-US" sz="2800" dirty="0"/>
              <a:t>, which compares the </a:t>
            </a:r>
            <a:r>
              <a:rPr lang="en-US" sz="2800" b="1" i="1" dirty="0">
                <a:solidFill>
                  <a:srgbClr val="0070C0"/>
                </a:solidFill>
              </a:rPr>
              <a:t>annualized cost of controls </a:t>
            </a:r>
            <a:r>
              <a:rPr lang="en-US" sz="2800" dirty="0"/>
              <a:t>to the </a:t>
            </a:r>
            <a:r>
              <a:rPr lang="en-US" sz="2800" b="1" i="1" dirty="0">
                <a:solidFill>
                  <a:srgbClr val="0070C0"/>
                </a:solidFill>
              </a:rPr>
              <a:t>potential cost of loss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923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52400" y="685800"/>
            <a:ext cx="8839200" cy="3166764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Risk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dirty="0"/>
              <a:t>A control, in most cases, should not be implemented unless the </a:t>
            </a:r>
            <a:r>
              <a:rPr lang="en-US" sz="2800" b="1" i="1" dirty="0">
                <a:solidFill>
                  <a:srgbClr val="FF0000"/>
                </a:solidFill>
              </a:rPr>
              <a:t>annualized cost of loss</a:t>
            </a:r>
            <a:r>
              <a:rPr lang="en-US" sz="2800" dirty="0"/>
              <a:t> exceeds the annualized </a:t>
            </a:r>
            <a:r>
              <a:rPr lang="en-US" sz="2800" b="1" i="1" dirty="0">
                <a:solidFill>
                  <a:srgbClr val="FF0000"/>
                </a:solidFill>
              </a:rPr>
              <a:t>cost of the control itself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endParaRPr lang="en-US" sz="2800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158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75C71F-7DEA-453C-A66D-B648F8DAC7D7}"/>
              </a:ext>
            </a:extLst>
          </p:cNvPr>
          <p:cNvSpPr/>
          <p:nvPr/>
        </p:nvSpPr>
        <p:spPr>
          <a:xfrm>
            <a:off x="477122" y="3571692"/>
            <a:ext cx="8225444" cy="193334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 facility is worth $100,000, it does not make sense to spend $150,000 trying to protect it</a:t>
            </a:r>
          </a:p>
        </p:txBody>
      </p:sp>
    </p:spTree>
    <p:extLst>
      <p:ext uri="{BB962C8B-B14F-4D97-AF65-F5344CB8AC3E}">
        <p14:creationId xmlns:p14="http://schemas.microsoft.com/office/powerpoint/2010/main" val="1254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5940" y="838200"/>
            <a:ext cx="8455660" cy="102784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Risk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920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6" name="table">
            <a:extLst>
              <a:ext uri="{FF2B5EF4-FFF2-40B4-BE49-F238E27FC236}">
                <a16:creationId xmlns:a16="http://schemas.microsoft.com/office/drawing/2014/main" id="{5C5EC676-0C13-4C8A-AA86-DC93A102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76400"/>
            <a:ext cx="7772400" cy="400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18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755BD3-E381-4EE3-8DC1-536682BDA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62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9926E0-B0D2-4E8A-80DF-A2B4AF14EA63}"/>
              </a:ext>
            </a:extLst>
          </p:cNvPr>
          <p:cNvSpPr/>
          <p:nvPr/>
        </p:nvSpPr>
        <p:spPr>
          <a:xfrm>
            <a:off x="3962401" y="3374967"/>
            <a:ext cx="127461" cy="23331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118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5940" y="838200"/>
            <a:ext cx="8455660" cy="5008422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Risk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b="1" i="1" spc="-5" dirty="0">
                <a:solidFill>
                  <a:srgbClr val="FF0000"/>
                </a:solidFill>
                <a:cs typeface="Calibri"/>
              </a:rPr>
              <a:t>Exposure Factor</a:t>
            </a:r>
            <a:r>
              <a:rPr lang="en-US" sz="2800" spc="-5" dirty="0">
                <a:cs typeface="Calibri"/>
              </a:rPr>
              <a:t>: The exposure factor (EF) represents </a:t>
            </a:r>
            <a:r>
              <a:rPr lang="en-US" sz="2800" b="1" i="1" spc="-5" dirty="0">
                <a:solidFill>
                  <a:srgbClr val="0070C0"/>
                </a:solidFill>
                <a:cs typeface="Calibri"/>
              </a:rPr>
              <a:t>the percentage of asset value </a:t>
            </a:r>
            <a:r>
              <a:rPr lang="en-US" sz="2800" spc="-5" dirty="0">
                <a:cs typeface="Calibri"/>
              </a:rPr>
              <a:t>that will be lost in any incident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5" dirty="0">
                <a:cs typeface="Calibri"/>
              </a:rPr>
              <a:t> For example, if a data warehouse has the asset value of $150,000, if a fire were to occur, </a:t>
            </a:r>
            <a:r>
              <a:rPr lang="en-US" sz="2800" b="1" i="1" spc="-5" dirty="0">
                <a:solidFill>
                  <a:srgbClr val="FF0000"/>
                </a:solidFill>
                <a:cs typeface="Calibri"/>
              </a:rPr>
              <a:t>25 percent </a:t>
            </a:r>
            <a:r>
              <a:rPr lang="en-US" sz="2800" spc="-5" dirty="0">
                <a:cs typeface="Calibri"/>
              </a:rPr>
              <a:t>of the warehouse would be damaged</a:t>
            </a:r>
          </a:p>
          <a:p>
            <a:pPr marL="756285" lvl="1" indent="-286385">
              <a:lnSpc>
                <a:spcPct val="100000"/>
              </a:lnSpc>
              <a:spcBef>
                <a:spcPts val="335"/>
              </a:spcBef>
              <a:buFont typeface="Arial"/>
              <a:buChar char="–"/>
              <a:tabLst>
                <a:tab pos="756920" algn="l"/>
              </a:tabLst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9636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535940" y="838200"/>
            <a:ext cx="8455660" cy="3246402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Risk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b="1" i="1" dirty="0">
                <a:solidFill>
                  <a:srgbClr val="FF0000"/>
                </a:solidFill>
              </a:rPr>
              <a:t>Single Loss Expectancy: </a:t>
            </a:r>
            <a:r>
              <a:rPr lang="en-US" sz="2800" dirty="0"/>
              <a:t>SLE is an amount that represents the </a:t>
            </a:r>
            <a:r>
              <a:rPr lang="en-US" sz="2800" b="1" i="1" dirty="0">
                <a:solidFill>
                  <a:srgbClr val="0070C0"/>
                </a:solidFill>
              </a:rPr>
              <a:t>company’s potential loss amount if a specific threat was to take place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dirty="0"/>
              <a:t>Asset Value × Exposure Factor (EF) = SLE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6679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 dirty="0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52400" y="457200"/>
            <a:ext cx="8839200" cy="523669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Risk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b="1" i="1" dirty="0">
                <a:solidFill>
                  <a:srgbClr val="FF0000"/>
                </a:solidFill>
              </a:rPr>
              <a:t>The annualized rate of occurrence (ARO) </a:t>
            </a:r>
            <a:r>
              <a:rPr lang="en-US" sz="2800" dirty="0"/>
              <a:t>is the value that represents the </a:t>
            </a:r>
            <a:r>
              <a:rPr lang="en-US" sz="2800" b="1" i="1" dirty="0">
                <a:solidFill>
                  <a:srgbClr val="0070C0"/>
                </a:solidFill>
              </a:rPr>
              <a:t>estimated frequency of a specific threat taking place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dirty="0"/>
              <a:t>if the probability of a fire taking place and damaging a data warehouse is once every ten years, the ARO value is 0.1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7182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 dirty="0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52400" y="457200"/>
            <a:ext cx="8839200" cy="5339282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Risk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b="1" i="1" dirty="0">
                <a:solidFill>
                  <a:srgbClr val="FF0000"/>
                </a:solidFill>
              </a:rPr>
              <a:t>Annual Loss Expectancy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dirty="0"/>
              <a:t>ALE is an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b="1" i="1" dirty="0">
                <a:solidFill>
                  <a:srgbClr val="0070C0"/>
                </a:solidFill>
              </a:rPr>
              <a:t>annual expected financial loss </a:t>
            </a:r>
            <a:r>
              <a:rPr lang="en-US" sz="2800" dirty="0"/>
              <a:t>to an organization's asset because of a </a:t>
            </a:r>
            <a:r>
              <a:rPr lang="en-US" sz="2800" b="1" i="1" dirty="0">
                <a:solidFill>
                  <a:srgbClr val="0070C0"/>
                </a:solidFill>
              </a:rPr>
              <a:t>particular threat occurring </a:t>
            </a:r>
            <a:r>
              <a:rPr lang="en-US" sz="2800" dirty="0"/>
              <a:t>within that same calendar year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dirty="0"/>
              <a:t>SLE × Annualized Rate of Occurrence (ARO) = ALE</a:t>
            </a: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endParaRPr lang="en-US" sz="2800" b="1" i="1" dirty="0">
              <a:solidFill>
                <a:srgbClr val="FF0000"/>
              </a:solidFill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9401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 dirty="0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52400" y="457200"/>
            <a:ext cx="8839200" cy="3841436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dirty="0">
                <a:solidFill>
                  <a:srgbClr val="006FC0"/>
                </a:solidFill>
                <a:latin typeface="Calibri"/>
                <a:cs typeface="Calibri"/>
              </a:rPr>
              <a:t>Risk</a:t>
            </a:r>
            <a:r>
              <a:rPr sz="32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Analysis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50000"/>
              </a:lnSpc>
              <a:spcBef>
                <a:spcPts val="35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i="1" dirty="0"/>
              <a:t>if a data warehouse has the asset value of </a:t>
            </a:r>
            <a:r>
              <a:rPr lang="en-US" sz="2800" i="1" dirty="0">
                <a:solidFill>
                  <a:srgbClr val="FF0000"/>
                </a:solidFill>
              </a:rPr>
              <a:t>$150,000</a:t>
            </a:r>
            <a:r>
              <a:rPr lang="en-US" sz="2800" i="1" dirty="0"/>
              <a:t>, it can be estimated that if a fire were to occur, </a:t>
            </a:r>
            <a:r>
              <a:rPr lang="en-US" sz="2800" i="1" dirty="0">
                <a:solidFill>
                  <a:srgbClr val="FF0000"/>
                </a:solidFill>
              </a:rPr>
              <a:t>25 percent </a:t>
            </a:r>
            <a:r>
              <a:rPr lang="en-US" sz="2800" i="1" dirty="0"/>
              <a:t>of the warehouse would be damaged, if the probability of a fire taking place and damaging our data warehouse is </a:t>
            </a:r>
            <a:r>
              <a:rPr lang="en-US" sz="2800" i="1" dirty="0">
                <a:solidFill>
                  <a:srgbClr val="FF0000"/>
                </a:solidFill>
              </a:rPr>
              <a:t>once every ten years</a:t>
            </a:r>
            <a:r>
              <a:rPr lang="en-US" sz="2800" i="1" dirty="0"/>
              <a:t>, </a:t>
            </a:r>
            <a:r>
              <a:rPr lang="en-US" sz="2800" b="1" i="1" dirty="0">
                <a:solidFill>
                  <a:srgbClr val="0070C0"/>
                </a:solidFill>
              </a:rPr>
              <a:t>what is ALE </a:t>
            </a:r>
            <a:r>
              <a:rPr lang="en-US" sz="2800" i="1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9763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/>
          </p:cNvSpPr>
          <p:nvPr/>
        </p:nvSpPr>
        <p:spPr>
          <a:xfrm>
            <a:off x="2416301" y="0"/>
            <a:ext cx="431419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15" dirty="0">
                <a:solidFill>
                  <a:srgbClr val="FF0000"/>
                </a:solidFill>
                <a:latin typeface="Calibri"/>
                <a:cs typeface="Calibri"/>
              </a:rPr>
              <a:t>Operational</a:t>
            </a:r>
            <a:r>
              <a:rPr lang="en-US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8046B-2D5C-4EAC-B50A-FBACDAA0D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930276"/>
            <a:ext cx="8077201" cy="542607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54D61DA-90F9-4B38-BD12-21117EB12AF5}"/>
              </a:ext>
            </a:extLst>
          </p:cNvPr>
          <p:cNvSpPr/>
          <p:nvPr/>
        </p:nvSpPr>
        <p:spPr>
          <a:xfrm>
            <a:off x="5105400" y="3276600"/>
            <a:ext cx="914400" cy="304800"/>
          </a:xfrm>
          <a:prstGeom prst="roundRect">
            <a:avLst/>
          </a:prstGeom>
          <a:solidFill>
            <a:srgbClr val="BD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F2DE22-F8AE-4795-95F1-97299FAACBBE}"/>
              </a:ext>
            </a:extLst>
          </p:cNvPr>
          <p:cNvSpPr/>
          <p:nvPr/>
        </p:nvSpPr>
        <p:spPr>
          <a:xfrm>
            <a:off x="5127567" y="4343400"/>
            <a:ext cx="914400" cy="304800"/>
          </a:xfrm>
          <a:prstGeom prst="roundRect">
            <a:avLst/>
          </a:prstGeom>
          <a:solidFill>
            <a:srgbClr val="BD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15C0CF6-6A6D-46ED-8E44-75C21F5BB82E}"/>
              </a:ext>
            </a:extLst>
          </p:cNvPr>
          <p:cNvSpPr/>
          <p:nvPr/>
        </p:nvSpPr>
        <p:spPr>
          <a:xfrm>
            <a:off x="6362700" y="3276600"/>
            <a:ext cx="914400" cy="304800"/>
          </a:xfrm>
          <a:prstGeom prst="roundRect">
            <a:avLst/>
          </a:prstGeom>
          <a:solidFill>
            <a:srgbClr val="BD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379B4D0-A294-4971-AA95-49F8D509A4DC}"/>
              </a:ext>
            </a:extLst>
          </p:cNvPr>
          <p:cNvSpPr/>
          <p:nvPr/>
        </p:nvSpPr>
        <p:spPr>
          <a:xfrm>
            <a:off x="6323166" y="4343400"/>
            <a:ext cx="914400" cy="304800"/>
          </a:xfrm>
          <a:prstGeom prst="roundRect">
            <a:avLst/>
          </a:prstGeom>
          <a:solidFill>
            <a:srgbClr val="BD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D930E0-8C0F-42F1-B29C-8242E1E27CFE}"/>
              </a:ext>
            </a:extLst>
          </p:cNvPr>
          <p:cNvSpPr/>
          <p:nvPr/>
        </p:nvSpPr>
        <p:spPr>
          <a:xfrm>
            <a:off x="6323166" y="4821556"/>
            <a:ext cx="914400" cy="42545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E28541-1DFC-4623-8E60-9FB7BC6C29B9}"/>
              </a:ext>
            </a:extLst>
          </p:cNvPr>
          <p:cNvSpPr/>
          <p:nvPr/>
        </p:nvSpPr>
        <p:spPr>
          <a:xfrm>
            <a:off x="6323166" y="5349874"/>
            <a:ext cx="914400" cy="375287"/>
          </a:xfrm>
          <a:prstGeom prst="roundRect">
            <a:avLst/>
          </a:prstGeom>
          <a:solidFill>
            <a:srgbClr val="BD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FA81B52-10B0-4A01-ADBF-B48E9EB25935}"/>
              </a:ext>
            </a:extLst>
          </p:cNvPr>
          <p:cNvSpPr/>
          <p:nvPr/>
        </p:nvSpPr>
        <p:spPr>
          <a:xfrm>
            <a:off x="6324600" y="5888356"/>
            <a:ext cx="914400" cy="3048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19B64FE-D844-4648-88CE-C47B988FBF8F}"/>
              </a:ext>
            </a:extLst>
          </p:cNvPr>
          <p:cNvSpPr/>
          <p:nvPr/>
        </p:nvSpPr>
        <p:spPr>
          <a:xfrm>
            <a:off x="7467600" y="4343400"/>
            <a:ext cx="914400" cy="304800"/>
          </a:xfrm>
          <a:prstGeom prst="roundRect">
            <a:avLst/>
          </a:prstGeom>
          <a:solidFill>
            <a:srgbClr val="BD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5D7609-97AB-4DD6-AD2E-FB34EDEC0793}"/>
              </a:ext>
            </a:extLst>
          </p:cNvPr>
          <p:cNvSpPr/>
          <p:nvPr/>
        </p:nvSpPr>
        <p:spPr>
          <a:xfrm>
            <a:off x="7467600" y="4811394"/>
            <a:ext cx="914400" cy="445774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48D6D2-0177-44C3-B34E-D985609BE4B8}"/>
              </a:ext>
            </a:extLst>
          </p:cNvPr>
          <p:cNvSpPr/>
          <p:nvPr/>
        </p:nvSpPr>
        <p:spPr>
          <a:xfrm>
            <a:off x="7467600" y="5349874"/>
            <a:ext cx="914400" cy="365125"/>
          </a:xfrm>
          <a:prstGeom prst="roundRect">
            <a:avLst/>
          </a:prstGeom>
          <a:solidFill>
            <a:srgbClr val="BD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B811B43-FA27-482E-BFCD-529585B6524E}"/>
              </a:ext>
            </a:extLst>
          </p:cNvPr>
          <p:cNvSpPr/>
          <p:nvPr/>
        </p:nvSpPr>
        <p:spPr>
          <a:xfrm>
            <a:off x="7469034" y="5888356"/>
            <a:ext cx="914400" cy="304800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858376-5F0E-44D1-AD7E-3ABCC5ED626D}"/>
              </a:ext>
            </a:extLst>
          </p:cNvPr>
          <p:cNvSpPr/>
          <p:nvPr/>
        </p:nvSpPr>
        <p:spPr>
          <a:xfrm>
            <a:off x="7489719" y="3276600"/>
            <a:ext cx="914400" cy="304800"/>
          </a:xfrm>
          <a:prstGeom prst="roundRect">
            <a:avLst/>
          </a:prstGeom>
          <a:solidFill>
            <a:srgbClr val="BDC1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8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166</a:t>
            </a:fld>
            <a:endParaRPr lang="en-US"/>
          </a:p>
        </p:txBody>
      </p:sp>
      <p:pic>
        <p:nvPicPr>
          <p:cNvPr id="4098" name="Picture 2" descr="https://opentextbc.ca/projectmanagement/wp-content/uploads/sites/3/2014/06/risk-management-options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686800" cy="5410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421213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2954273" y="76200"/>
            <a:ext cx="32372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Human</a:t>
            </a:r>
            <a:r>
              <a:rPr lang="en-US" b="1" spc="-6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5">
                <a:solidFill>
                  <a:srgbClr val="FF0000"/>
                </a:solidFill>
                <a:latin typeface="Calibri"/>
                <a:cs typeface="Calibri"/>
              </a:rPr>
              <a:t>Issues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535940" y="1120528"/>
            <a:ext cx="8608060" cy="5368136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0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Organizational</a:t>
            </a:r>
            <a:r>
              <a:rPr sz="32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Problems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25" dirty="0">
                <a:latin typeface="Calibri"/>
                <a:cs typeface="Calibri"/>
              </a:rPr>
              <a:t>Power </a:t>
            </a:r>
            <a:r>
              <a:rPr sz="2800" spc="-10" dirty="0">
                <a:latin typeface="Calibri"/>
                <a:cs typeface="Calibri"/>
              </a:rPr>
              <a:t>and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responsibility</a:t>
            </a:r>
            <a:endParaRPr lang="en-US" sz="2800" spc="-10" dirty="0">
              <a:latin typeface="Calibri"/>
              <a:cs typeface="Calibri"/>
            </a:endParaRPr>
          </a:p>
          <a:p>
            <a:pPr marL="1213485" lvl="2" indent="-286385"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10" dirty="0">
                <a:latin typeface="Calibri"/>
                <a:cs typeface="Calibri"/>
              </a:rPr>
              <a:t>Those responsible should implement controls</a:t>
            </a: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10" dirty="0">
                <a:latin typeface="Calibri"/>
                <a:cs typeface="Calibri"/>
              </a:rPr>
              <a:t>Lack of trained people</a:t>
            </a: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10" dirty="0">
                <a:latin typeface="Calibri"/>
                <a:cs typeface="Calibri"/>
              </a:rPr>
              <a:t>Work overload</a:t>
            </a:r>
          </a:p>
          <a:p>
            <a:pPr marL="756285" lvl="1" indent="-286385">
              <a:lnSpc>
                <a:spcPct val="100000"/>
              </a:lnSpc>
              <a:spcBef>
                <a:spcPts val="690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10" dirty="0">
                <a:latin typeface="Calibri"/>
                <a:cs typeface="Calibri"/>
              </a:rPr>
              <a:t>Lack of resources (time, money, people) 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3200" b="1" spc="-10" dirty="0">
                <a:solidFill>
                  <a:srgbClr val="006FC0"/>
                </a:solidFill>
                <a:latin typeface="Calibri"/>
                <a:cs typeface="Calibri"/>
              </a:rPr>
              <a:t>People</a:t>
            </a:r>
            <a:r>
              <a:rPr sz="32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06FC0"/>
                </a:solidFill>
                <a:latin typeface="Calibri"/>
                <a:cs typeface="Calibri"/>
              </a:rPr>
              <a:t>problems</a:t>
            </a:r>
            <a:endParaRPr sz="32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15" dirty="0">
                <a:latin typeface="Calibri"/>
                <a:cs typeface="Calibri"/>
              </a:rPr>
              <a:t>Outsiders </a:t>
            </a:r>
            <a:r>
              <a:rPr sz="2800" spc="-10" dirty="0">
                <a:latin typeface="Calibri"/>
                <a:cs typeface="Calibri"/>
              </a:rPr>
              <a:t>and</a:t>
            </a:r>
            <a:r>
              <a:rPr sz="2800" spc="55" dirty="0">
                <a:latin typeface="Calibri"/>
                <a:cs typeface="Calibri"/>
              </a:rPr>
              <a:t> </a:t>
            </a:r>
            <a:r>
              <a:rPr sz="2800" b="1" spc="-15" dirty="0">
                <a:solidFill>
                  <a:srgbClr val="FF0000"/>
                </a:solidFill>
                <a:latin typeface="Calibri"/>
                <a:cs typeface="Calibri"/>
              </a:rPr>
              <a:t>insiders</a:t>
            </a:r>
            <a:endParaRPr lang="en-US" sz="2800" b="1" spc="-15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85"/>
              </a:spcBef>
              <a:buFont typeface="Arial"/>
              <a:buChar char="–"/>
              <a:tabLst>
                <a:tab pos="756920" algn="l"/>
              </a:tabLst>
            </a:pPr>
            <a:r>
              <a:rPr lang="en-US" sz="2800" spc="-15" dirty="0">
                <a:latin typeface="Calibri"/>
                <a:cs typeface="Calibri"/>
              </a:rPr>
              <a:t>Untrained people</a:t>
            </a:r>
            <a:endParaRPr sz="2800" dirty="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670"/>
              </a:spcBef>
              <a:buFont typeface="Arial"/>
              <a:buChar char="–"/>
              <a:tabLst>
                <a:tab pos="756920" algn="l"/>
              </a:tabLst>
            </a:pPr>
            <a:r>
              <a:rPr sz="2800" spc="-5" dirty="0">
                <a:latin typeface="Calibri"/>
                <a:cs typeface="Calibri"/>
              </a:rPr>
              <a:t>Social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engineering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0384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09" y="685800"/>
            <a:ext cx="8461981" cy="5486400"/>
          </a:xfrm>
          <a:prstGeom prst="rect">
            <a:avLst/>
          </a:prstGeom>
        </p:spPr>
      </p:pic>
      <p:sp>
        <p:nvSpPr>
          <p:cNvPr id="4" name="object 2"/>
          <p:cNvSpPr txBox="1">
            <a:spLocks/>
          </p:cNvSpPr>
          <p:nvPr/>
        </p:nvSpPr>
        <p:spPr>
          <a:xfrm>
            <a:off x="2259329" y="228600"/>
            <a:ext cx="46297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Tying </a:t>
            </a:r>
            <a:r>
              <a:rPr lang="en-US" b="1" dirty="0">
                <a:solidFill>
                  <a:srgbClr val="FF0000"/>
                </a:solidFill>
                <a:latin typeface="Calibri"/>
                <a:cs typeface="Calibri"/>
              </a:rPr>
              <a:t>It All</a:t>
            </a:r>
            <a:r>
              <a:rPr lang="en-US" b="1" spc="-10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55" dirty="0">
                <a:solidFill>
                  <a:srgbClr val="FF0000"/>
                </a:solidFill>
                <a:latin typeface="Calibri"/>
                <a:cs typeface="Calibri"/>
              </a:rPr>
              <a:t>Together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084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120528"/>
            <a:ext cx="8991600" cy="4485843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 major corporation decided to improve its security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 hired consultants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Threats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Created a policy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Derived several specifications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3200" dirty="0"/>
              <a:t>Developed a design that would meet the</a:t>
            </a:r>
          </a:p>
          <a:p>
            <a:r>
              <a:rPr lang="en-US" sz="3200" dirty="0"/>
              <a:t>	specifications</a:t>
            </a:r>
          </a:p>
          <a:p>
            <a:pPr marL="457200">
              <a:buFont typeface="Courier New" panose="02070309020205020404" pitchFamily="49" charset="0"/>
              <a:buChar char="o"/>
            </a:pPr>
            <a:r>
              <a:rPr lang="en-US" sz="3200" dirty="0"/>
              <a:t>	Implemented the design</a:t>
            </a:r>
          </a:p>
          <a:p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2259329" y="65405"/>
            <a:ext cx="46297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>
                <a:solidFill>
                  <a:srgbClr val="FF0000"/>
                </a:solidFill>
                <a:latin typeface="Calibri"/>
                <a:cs typeface="Calibri"/>
              </a:rPr>
              <a:t>Tying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It All</a:t>
            </a:r>
            <a:r>
              <a:rPr lang="en-US" b="1" spc="-10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55">
                <a:solidFill>
                  <a:srgbClr val="FF0000"/>
                </a:solidFill>
                <a:latin typeface="Calibri"/>
                <a:cs typeface="Calibri"/>
              </a:rPr>
              <a:t>Together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61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BBA17-4A8D-4260-BD6F-CE14ECA690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22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76E7BC-8281-4633-9429-0AB3DE5FC254}"/>
              </a:ext>
            </a:extLst>
          </p:cNvPr>
          <p:cNvSpPr/>
          <p:nvPr/>
        </p:nvSpPr>
        <p:spPr>
          <a:xfrm>
            <a:off x="5105400" y="3325091"/>
            <a:ext cx="153785" cy="2277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5857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120528"/>
            <a:ext cx="8991600" cy="4178067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Implementation phase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/>
                <a:cs typeface="Calibri"/>
              </a:rPr>
              <a:t>Employees could connect modems to telephone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/>
                <a:cs typeface="Calibri"/>
              </a:rPr>
              <a:t>Design – firewall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70C0"/>
                </a:solidFill>
              </a:rPr>
              <a:t>Sensitive data being sent over email</a:t>
            </a:r>
          </a:p>
          <a:p>
            <a:pPr marL="914400" lvl="1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/>
                <a:cs typeface="Calibri"/>
              </a:rPr>
              <a:t>A new threat was identified - for insider attacks</a:t>
            </a:r>
          </a:p>
          <a:p>
            <a:pPr marL="1371600" lvl="2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/>
                <a:cs typeface="Calibri"/>
              </a:rPr>
              <a:t>Review policy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2259329" y="65405"/>
            <a:ext cx="46297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>
                <a:solidFill>
                  <a:srgbClr val="FF0000"/>
                </a:solidFill>
                <a:latin typeface="Calibri"/>
                <a:cs typeface="Calibri"/>
              </a:rPr>
              <a:t>Tying </a:t>
            </a:r>
            <a:r>
              <a:rPr lang="en-US" b="1">
                <a:solidFill>
                  <a:srgbClr val="FF0000"/>
                </a:solidFill>
                <a:latin typeface="Calibri"/>
                <a:cs typeface="Calibri"/>
              </a:rPr>
              <a:t>It All</a:t>
            </a:r>
            <a:r>
              <a:rPr lang="en-US" b="1" spc="-105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b="1" spc="-55">
                <a:solidFill>
                  <a:srgbClr val="FF0000"/>
                </a:solidFill>
                <a:latin typeface="Calibri"/>
                <a:cs typeface="Calibri"/>
              </a:rPr>
              <a:t>Together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7237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120528"/>
            <a:ext cx="8763000" cy="521924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Computer security </a:t>
            </a:r>
            <a:r>
              <a:rPr lang="en-US" sz="2800" i="1" dirty="0">
                <a:solidFill>
                  <a:srgbClr val="0070C0"/>
                </a:solidFill>
              </a:rPr>
              <a:t>is not as simple</a:t>
            </a:r>
            <a:r>
              <a:rPr lang="en-US" sz="2800" dirty="0"/>
              <a:t>. The</a:t>
            </a:r>
            <a:r>
              <a:rPr lang="en-US" sz="2800" i="1" dirty="0">
                <a:solidFill>
                  <a:srgbClr val="0070C0"/>
                </a:solidFill>
              </a:rPr>
              <a:t> requirements seem to be straightforward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FF0000"/>
                </a:solidFill>
              </a:rPr>
              <a:t>(CIA) </a:t>
            </a:r>
            <a:r>
              <a:rPr lang="en-US" sz="2800" dirty="0"/>
              <a:t>but the </a:t>
            </a:r>
            <a:r>
              <a:rPr lang="en-US" sz="2800" i="1" dirty="0">
                <a:solidFill>
                  <a:srgbClr val="0070C0"/>
                </a:solidFill>
              </a:rPr>
              <a:t>mechanisms </a:t>
            </a:r>
            <a:r>
              <a:rPr lang="en-US" sz="2800" i="1" dirty="0"/>
              <a:t>used to meet those</a:t>
            </a:r>
            <a:r>
              <a:rPr lang="en-US" sz="2800" i="1" dirty="0">
                <a:solidFill>
                  <a:srgbClr val="0070C0"/>
                </a:solidFill>
              </a:rPr>
              <a:t> requirements can be quite complex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 developing a particular </a:t>
            </a:r>
            <a:r>
              <a:rPr lang="en-US" sz="2800" i="1" dirty="0">
                <a:solidFill>
                  <a:srgbClr val="0070C0"/>
                </a:solidFill>
              </a:rPr>
              <a:t>security mechanism</a:t>
            </a:r>
            <a:r>
              <a:rPr lang="en-US" sz="2800" dirty="0"/>
              <a:t>, one must </a:t>
            </a:r>
            <a:r>
              <a:rPr lang="en-US" sz="2800" i="1" dirty="0">
                <a:solidFill>
                  <a:srgbClr val="0070C0"/>
                </a:solidFill>
              </a:rPr>
              <a:t>look at a problem in a completely different way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Security measures often </a:t>
            </a:r>
            <a:r>
              <a:rPr lang="en-US" sz="2800" i="1" dirty="0">
                <a:solidFill>
                  <a:srgbClr val="0070C0"/>
                </a:solidFill>
              </a:rPr>
              <a:t>seem counterintuitive </a:t>
            </a:r>
            <a:r>
              <a:rPr lang="en-US" sz="2800" dirty="0"/>
              <a:t>until the various aspects of the </a:t>
            </a:r>
            <a:r>
              <a:rPr lang="en-US" sz="2800" i="1" dirty="0">
                <a:solidFill>
                  <a:srgbClr val="0070C0"/>
                </a:solidFill>
              </a:rPr>
              <a:t>threat are considered that elaborate security mechanisms make sense</a:t>
            </a:r>
            <a:endParaRPr sz="2800" i="1" dirty="0">
              <a:solidFill>
                <a:srgbClr val="0070C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Challenges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9560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120528"/>
            <a:ext cx="8763000" cy="521924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Having designed various security mechanisms, </a:t>
            </a:r>
            <a:r>
              <a:rPr lang="en-US" sz="2800" i="1" dirty="0">
                <a:solidFill>
                  <a:srgbClr val="0070C0"/>
                </a:solidFill>
              </a:rPr>
              <a:t>it is necessary to decide where to use them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Computer security is essentially a </a:t>
            </a:r>
            <a:r>
              <a:rPr lang="en-US" sz="2800" i="1" dirty="0">
                <a:solidFill>
                  <a:srgbClr val="0070C0"/>
                </a:solidFill>
              </a:rPr>
              <a:t>battle of wits between a perpetrator</a:t>
            </a:r>
            <a:r>
              <a:rPr lang="en-US" sz="2800" dirty="0"/>
              <a:t> who tries to find holes and the designer or </a:t>
            </a:r>
            <a:r>
              <a:rPr lang="en-US" sz="2800" i="1" dirty="0">
                <a:solidFill>
                  <a:srgbClr val="0070C0"/>
                </a:solidFill>
              </a:rPr>
              <a:t>administrator</a:t>
            </a:r>
            <a:r>
              <a:rPr lang="en-US" sz="2800" dirty="0"/>
              <a:t> who tries to close them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Attacker needs to </a:t>
            </a:r>
            <a:r>
              <a:rPr lang="en-US" sz="2800" i="1" dirty="0">
                <a:solidFill>
                  <a:srgbClr val="0070C0"/>
                </a:solidFill>
              </a:rPr>
              <a:t>find a single weakness </a:t>
            </a:r>
            <a:r>
              <a:rPr lang="en-US" sz="2800" dirty="0"/>
              <a:t>while the </a:t>
            </a:r>
            <a:r>
              <a:rPr lang="en-US" sz="2800" i="1" dirty="0">
                <a:solidFill>
                  <a:srgbClr val="0070C0"/>
                </a:solidFill>
              </a:rPr>
              <a:t>designer must </a:t>
            </a:r>
            <a:r>
              <a:rPr lang="en-US" sz="2800" dirty="0"/>
              <a:t>find and </a:t>
            </a:r>
            <a:r>
              <a:rPr lang="en-US" sz="2800" i="1" dirty="0">
                <a:solidFill>
                  <a:srgbClr val="0070C0"/>
                </a:solidFill>
              </a:rPr>
              <a:t>eliminate all weaknesses </a:t>
            </a:r>
            <a:r>
              <a:rPr lang="en-US" sz="2800" dirty="0"/>
              <a:t>to achieve </a:t>
            </a:r>
            <a:r>
              <a:rPr lang="en-US" sz="2800" i="1" dirty="0">
                <a:solidFill>
                  <a:srgbClr val="0070C0"/>
                </a:solidFill>
              </a:rPr>
              <a:t>acceptable security</a:t>
            </a:r>
            <a:endParaRPr sz="2800" i="1" dirty="0">
              <a:solidFill>
                <a:srgbClr val="0070C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Challenges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016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120528"/>
            <a:ext cx="8763000" cy="586558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There is a </a:t>
            </a:r>
            <a:r>
              <a:rPr lang="en-US" sz="2800" i="1" dirty="0">
                <a:solidFill>
                  <a:srgbClr val="0070C0"/>
                </a:solidFill>
              </a:rPr>
              <a:t>natural tendency on the part of users and system managers</a:t>
            </a:r>
            <a:r>
              <a:rPr lang="en-US" sz="2800" dirty="0"/>
              <a:t> to </a:t>
            </a:r>
            <a:r>
              <a:rPr lang="en-US" sz="2800" i="1" dirty="0">
                <a:solidFill>
                  <a:srgbClr val="0070C0"/>
                </a:solidFill>
              </a:rPr>
              <a:t>perceive little benefit from security investment</a:t>
            </a:r>
            <a:r>
              <a:rPr lang="en-US" sz="2800" dirty="0"/>
              <a:t> until</a:t>
            </a:r>
            <a:r>
              <a:rPr lang="en-US" sz="2800" i="1" dirty="0">
                <a:solidFill>
                  <a:srgbClr val="0070C0"/>
                </a:solidFill>
              </a:rPr>
              <a:t> a security failure occurs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Security requires </a:t>
            </a:r>
            <a:r>
              <a:rPr lang="en-US" sz="2800" i="1" dirty="0">
                <a:solidFill>
                  <a:srgbClr val="0070C0"/>
                </a:solidFill>
              </a:rPr>
              <a:t>regular and constant monitoring</a:t>
            </a:r>
            <a:r>
              <a:rPr lang="en-US" sz="2800" dirty="0"/>
              <a:t>, and this is difficult in today’s </a:t>
            </a:r>
            <a:r>
              <a:rPr lang="en-US" sz="2800" i="1" dirty="0">
                <a:solidFill>
                  <a:srgbClr val="0070C0"/>
                </a:solidFill>
              </a:rPr>
              <a:t>environment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Security is still too often an </a:t>
            </a:r>
            <a:r>
              <a:rPr lang="en-US" sz="2800" i="1" dirty="0">
                <a:solidFill>
                  <a:srgbClr val="0070C0"/>
                </a:solidFill>
              </a:rPr>
              <a:t>afterthought to be incorporated into a system </a:t>
            </a:r>
            <a:r>
              <a:rPr lang="en-US" sz="2800" dirty="0"/>
              <a:t>after the design is complete rather than </a:t>
            </a:r>
            <a:r>
              <a:rPr lang="en-US" sz="2800" i="1" dirty="0">
                <a:solidFill>
                  <a:srgbClr val="0070C0"/>
                </a:solidFill>
              </a:rPr>
              <a:t>being an integral part of the design process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800" dirty="0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Challenges 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1439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762000"/>
            <a:ext cx="8534400" cy="3926588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There are a </a:t>
            </a:r>
            <a:r>
              <a:rPr lang="en-US" sz="2800" i="1" dirty="0">
                <a:solidFill>
                  <a:srgbClr val="0070C0"/>
                </a:solidFill>
              </a:rPr>
              <a:t>number of ways of classifying and characterizing the countermeasures </a:t>
            </a:r>
            <a:r>
              <a:rPr lang="en-US" sz="2800" dirty="0"/>
              <a:t>that may be used to reduce vulnerabilities and deal with threats to system assets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70C0"/>
                </a:solidFill>
              </a:rPr>
              <a:t>Technical Measures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70C0"/>
                </a:solidFill>
              </a:rPr>
              <a:t>Management Measures </a:t>
            </a:r>
            <a:endParaRPr sz="2800" i="1" dirty="0">
              <a:solidFill>
                <a:srgbClr val="0070C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Requirements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0079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444143"/>
            <a:ext cx="8991600" cy="3280257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Access Control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Limit information system </a:t>
            </a:r>
            <a:r>
              <a:rPr lang="en-US" sz="2800" i="1" dirty="0">
                <a:solidFill>
                  <a:srgbClr val="0070C0"/>
                </a:solidFill>
              </a:rPr>
              <a:t>access </a:t>
            </a:r>
            <a:r>
              <a:rPr lang="en-US" sz="2800" dirty="0"/>
              <a:t>to </a:t>
            </a:r>
            <a:r>
              <a:rPr lang="en-US" sz="2800" i="1" dirty="0">
                <a:solidFill>
                  <a:srgbClr val="0070C0"/>
                </a:solidFill>
              </a:rPr>
              <a:t>authorized user or </a:t>
            </a:r>
            <a:r>
              <a:rPr lang="en-US" sz="2800" dirty="0"/>
              <a:t> </a:t>
            </a:r>
            <a:r>
              <a:rPr lang="en-US" sz="2800" i="1" dirty="0">
                <a:solidFill>
                  <a:srgbClr val="0070C0"/>
                </a:solidFill>
              </a:rPr>
              <a:t>processes acting </a:t>
            </a:r>
            <a:r>
              <a:rPr lang="en-US" sz="2800" dirty="0"/>
              <a:t>on behalf </a:t>
            </a:r>
            <a:r>
              <a:rPr lang="en-US" sz="2800" i="1" dirty="0">
                <a:solidFill>
                  <a:srgbClr val="0070C0"/>
                </a:solidFill>
              </a:rPr>
              <a:t>of authorized users</a:t>
            </a:r>
            <a:r>
              <a:rPr lang="en-US" sz="2800" dirty="0"/>
              <a:t>, and to the </a:t>
            </a:r>
            <a:r>
              <a:rPr lang="en-US" sz="2800" i="1" dirty="0">
                <a:solidFill>
                  <a:srgbClr val="0070C0"/>
                </a:solidFill>
              </a:rPr>
              <a:t>types of functions </a:t>
            </a:r>
            <a:r>
              <a:rPr lang="en-US" sz="2800" dirty="0"/>
              <a:t>that </a:t>
            </a:r>
            <a:r>
              <a:rPr lang="en-US" sz="2800" i="1" dirty="0">
                <a:solidFill>
                  <a:srgbClr val="0070C0"/>
                </a:solidFill>
              </a:rPr>
              <a:t>authorized users are permitted</a:t>
            </a:r>
            <a:r>
              <a:rPr lang="en-US" sz="2800" dirty="0"/>
              <a:t> to exercise</a:t>
            </a:r>
            <a:endParaRPr sz="2800" i="1" dirty="0">
              <a:solidFill>
                <a:srgbClr val="0070C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Requirements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EB28-3A63-49AC-A6AF-6B2E44B44269}"/>
              </a:ext>
            </a:extLst>
          </p:cNvPr>
          <p:cNvSpPr txBox="1"/>
          <p:nvPr/>
        </p:nvSpPr>
        <p:spPr>
          <a:xfrm>
            <a:off x="2019300" y="755979"/>
            <a:ext cx="510540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Computer security technical measures</a:t>
            </a:r>
          </a:p>
        </p:txBody>
      </p:sp>
    </p:spTree>
    <p:extLst>
      <p:ext uri="{BB962C8B-B14F-4D97-AF65-F5344CB8AC3E}">
        <p14:creationId xmlns:p14="http://schemas.microsoft.com/office/powerpoint/2010/main" val="173279375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444143"/>
            <a:ext cx="8686800" cy="3280257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Identification and Authentication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Identify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information system </a:t>
            </a:r>
            <a:r>
              <a:rPr lang="en-US" sz="2800" i="1" dirty="0">
                <a:solidFill>
                  <a:srgbClr val="0070C0"/>
                </a:solidFill>
              </a:rPr>
              <a:t>users &amp; processes </a:t>
            </a:r>
            <a:r>
              <a:rPr lang="en-US" sz="2800" dirty="0"/>
              <a:t>acting on behalf of users</a:t>
            </a:r>
            <a:r>
              <a:rPr lang="en-US" sz="2800" i="1" dirty="0">
                <a:solidFill>
                  <a:srgbClr val="0070C0"/>
                </a:solidFill>
              </a:rPr>
              <a:t>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authenticate</a:t>
            </a:r>
            <a:r>
              <a:rPr lang="en-US" sz="2800" dirty="0"/>
              <a:t> the </a:t>
            </a:r>
            <a:r>
              <a:rPr lang="en-US" sz="2800" i="1" dirty="0">
                <a:solidFill>
                  <a:srgbClr val="0070C0"/>
                </a:solidFill>
              </a:rPr>
              <a:t>identities of those users &amp; processes </a:t>
            </a:r>
            <a:r>
              <a:rPr lang="en-US" sz="2800" dirty="0"/>
              <a:t>as a prerequisite to allowing access to organizational information systems</a:t>
            </a:r>
            <a:endParaRPr sz="2800" i="1" dirty="0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Requirements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EB28-3A63-49AC-A6AF-6B2E44B44269}"/>
              </a:ext>
            </a:extLst>
          </p:cNvPr>
          <p:cNvSpPr txBox="1"/>
          <p:nvPr/>
        </p:nvSpPr>
        <p:spPr>
          <a:xfrm>
            <a:off x="2019300" y="755979"/>
            <a:ext cx="510540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Computer security technical measures</a:t>
            </a:r>
          </a:p>
        </p:txBody>
      </p:sp>
    </p:spTree>
    <p:extLst>
      <p:ext uri="{BB962C8B-B14F-4D97-AF65-F5344CB8AC3E}">
        <p14:creationId xmlns:p14="http://schemas.microsoft.com/office/powerpoint/2010/main" val="317035382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444143"/>
            <a:ext cx="8763000" cy="2633926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Systems and Communication Protection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70C0"/>
                </a:solidFill>
              </a:rPr>
              <a:t>Monitor, control, and protect </a:t>
            </a:r>
            <a:r>
              <a:rPr lang="en-US" sz="2800" dirty="0"/>
              <a:t>organizational communications at the </a:t>
            </a:r>
            <a:r>
              <a:rPr lang="en-US" sz="2800" i="1" dirty="0">
                <a:solidFill>
                  <a:srgbClr val="0070C0"/>
                </a:solidFill>
              </a:rPr>
              <a:t>external boundaries </a:t>
            </a:r>
            <a:r>
              <a:rPr lang="en-US" sz="2800" dirty="0"/>
              <a:t>and key </a:t>
            </a:r>
            <a:r>
              <a:rPr lang="en-US" sz="2800" i="1" dirty="0">
                <a:solidFill>
                  <a:srgbClr val="0070C0"/>
                </a:solidFill>
              </a:rPr>
              <a:t>internal boundaries </a:t>
            </a:r>
            <a:r>
              <a:rPr lang="en-US" sz="2800" dirty="0"/>
              <a:t>of the information systems</a:t>
            </a:r>
            <a:endParaRPr sz="2800" i="1" dirty="0"/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Requirements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EB28-3A63-49AC-A6AF-6B2E44B44269}"/>
              </a:ext>
            </a:extLst>
          </p:cNvPr>
          <p:cNvSpPr txBox="1"/>
          <p:nvPr/>
        </p:nvSpPr>
        <p:spPr>
          <a:xfrm>
            <a:off x="2019300" y="755979"/>
            <a:ext cx="510540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Computer security technical measures</a:t>
            </a:r>
          </a:p>
        </p:txBody>
      </p:sp>
    </p:spTree>
    <p:extLst>
      <p:ext uri="{BB962C8B-B14F-4D97-AF65-F5344CB8AC3E}">
        <p14:creationId xmlns:p14="http://schemas.microsoft.com/office/powerpoint/2010/main" val="43530854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444143"/>
            <a:ext cx="8763000" cy="198759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System and Information Integrity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70C0"/>
                </a:solidFill>
              </a:rPr>
              <a:t>Identify, report, and correct </a:t>
            </a:r>
            <a:r>
              <a:rPr lang="en-US" sz="2800" dirty="0"/>
              <a:t>information in a timely manner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Requirements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EB28-3A63-49AC-A6AF-6B2E44B44269}"/>
              </a:ext>
            </a:extLst>
          </p:cNvPr>
          <p:cNvSpPr txBox="1"/>
          <p:nvPr/>
        </p:nvSpPr>
        <p:spPr>
          <a:xfrm>
            <a:off x="2019300" y="755979"/>
            <a:ext cx="5105400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Computer security technical measures</a:t>
            </a:r>
          </a:p>
        </p:txBody>
      </p:sp>
    </p:spTree>
    <p:extLst>
      <p:ext uri="{BB962C8B-B14F-4D97-AF65-F5344CB8AC3E}">
        <p14:creationId xmlns:p14="http://schemas.microsoft.com/office/powerpoint/2010/main" val="27764032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444143"/>
            <a:ext cx="8763000" cy="521924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Awareness and Training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Users of organizational are made </a:t>
            </a:r>
            <a:r>
              <a:rPr lang="en-US" sz="2800" i="1" dirty="0">
                <a:solidFill>
                  <a:srgbClr val="0070C0"/>
                </a:solidFill>
              </a:rPr>
              <a:t>aware of the security risks associated with their activities </a:t>
            </a:r>
            <a:r>
              <a:rPr lang="en-US" sz="2800" dirty="0"/>
              <a:t>and of the </a:t>
            </a:r>
            <a:r>
              <a:rPr lang="en-US" sz="2800" i="1" dirty="0">
                <a:solidFill>
                  <a:srgbClr val="0070C0"/>
                </a:solidFill>
              </a:rPr>
              <a:t>applicable laws, regulation, and policies </a:t>
            </a:r>
            <a:r>
              <a:rPr lang="en-US" sz="2800" dirty="0"/>
              <a:t>related to the security of organizational information systems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Users are trained to </a:t>
            </a:r>
            <a:r>
              <a:rPr lang="en-US" sz="2800" i="1" dirty="0">
                <a:solidFill>
                  <a:srgbClr val="0070C0"/>
                </a:solidFill>
              </a:rPr>
              <a:t>carry out their assigned information security-related duties </a:t>
            </a:r>
            <a:r>
              <a:rPr lang="en-US" sz="2800" dirty="0"/>
              <a:t>and responsibilities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Requirements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EB28-3A63-49AC-A6AF-6B2E44B44269}"/>
              </a:ext>
            </a:extLst>
          </p:cNvPr>
          <p:cNvSpPr txBox="1"/>
          <p:nvPr/>
        </p:nvSpPr>
        <p:spPr>
          <a:xfrm>
            <a:off x="2838450" y="755979"/>
            <a:ext cx="3467100" cy="463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Management Measures</a:t>
            </a:r>
          </a:p>
        </p:txBody>
      </p:sp>
    </p:spTree>
    <p:extLst>
      <p:ext uri="{BB962C8B-B14F-4D97-AF65-F5344CB8AC3E}">
        <p14:creationId xmlns:p14="http://schemas.microsoft.com/office/powerpoint/2010/main" val="186226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B64A44-6691-4C8D-A3CE-1D9BEFA4D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9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169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444143"/>
            <a:ext cx="8839200" cy="521924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Audit and Accountability 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70C0"/>
                </a:solidFill>
              </a:rPr>
              <a:t>Create, protect, and retain </a:t>
            </a:r>
            <a:r>
              <a:rPr lang="en-US" sz="2800" dirty="0"/>
              <a:t>information system audit records to enable the </a:t>
            </a:r>
            <a:r>
              <a:rPr lang="en-US" sz="2800" i="1" dirty="0">
                <a:solidFill>
                  <a:srgbClr val="0070C0"/>
                </a:solidFill>
              </a:rPr>
              <a:t>monitoring, analysis, investigation</a:t>
            </a:r>
            <a:r>
              <a:rPr lang="en-US" sz="2800" dirty="0"/>
              <a:t>, and reporting of </a:t>
            </a:r>
            <a:r>
              <a:rPr lang="en-US" sz="2800" i="1" dirty="0">
                <a:solidFill>
                  <a:srgbClr val="0070C0"/>
                </a:solidFill>
              </a:rPr>
              <a:t>unlawful, unauthorized,</a:t>
            </a:r>
            <a:r>
              <a:rPr lang="en-US" sz="2800" dirty="0"/>
              <a:t> information system activity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70C0"/>
                </a:solidFill>
              </a:rPr>
              <a:t>Actions of individual information system users </a:t>
            </a:r>
            <a:r>
              <a:rPr lang="en-US" sz="2800" dirty="0"/>
              <a:t>can be uniquely </a:t>
            </a:r>
            <a:r>
              <a:rPr lang="en-US" sz="2800" i="1" dirty="0">
                <a:solidFill>
                  <a:srgbClr val="0070C0"/>
                </a:solidFill>
              </a:rPr>
              <a:t>traced to those users </a:t>
            </a:r>
            <a:r>
              <a:rPr lang="en-US" sz="2800" dirty="0"/>
              <a:t>so they can be </a:t>
            </a:r>
            <a:r>
              <a:rPr lang="en-US" sz="2800" i="1" dirty="0">
                <a:solidFill>
                  <a:srgbClr val="0070C0"/>
                </a:solidFill>
              </a:rPr>
              <a:t>held accountable for their actions</a:t>
            </a: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Requirements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EB28-3A63-49AC-A6AF-6B2E44B44269}"/>
              </a:ext>
            </a:extLst>
          </p:cNvPr>
          <p:cNvSpPr txBox="1"/>
          <p:nvPr/>
        </p:nvSpPr>
        <p:spPr>
          <a:xfrm>
            <a:off x="2838450" y="755979"/>
            <a:ext cx="3467100" cy="463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Management Measures</a:t>
            </a:r>
          </a:p>
        </p:txBody>
      </p:sp>
    </p:spTree>
    <p:extLst>
      <p:ext uri="{BB962C8B-B14F-4D97-AF65-F5344CB8AC3E}">
        <p14:creationId xmlns:p14="http://schemas.microsoft.com/office/powerpoint/2010/main" val="32249879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444143"/>
            <a:ext cx="8675716" cy="521924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Security Assessments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70C0"/>
                </a:solidFill>
              </a:rPr>
              <a:t>Periodically assess the security controls </a:t>
            </a:r>
            <a:r>
              <a:rPr lang="en-US" sz="2800" dirty="0"/>
              <a:t>in Organizational information systems to determine if the </a:t>
            </a:r>
            <a:r>
              <a:rPr lang="en-US" sz="2800" i="1" dirty="0">
                <a:solidFill>
                  <a:srgbClr val="0070C0"/>
                </a:solidFill>
              </a:rPr>
              <a:t>controls are effective in their application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Implement measures</a:t>
            </a:r>
            <a:r>
              <a:rPr lang="en-US" sz="2800" i="1" dirty="0">
                <a:solidFill>
                  <a:srgbClr val="0070C0"/>
                </a:solidFill>
              </a:rPr>
              <a:t> to correct deficiencies and reduce or eliminate vulnerabilities </a:t>
            </a:r>
            <a:r>
              <a:rPr lang="en-US" sz="2800" dirty="0"/>
              <a:t>in organizational information systems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Requirements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EB28-3A63-49AC-A6AF-6B2E44B44269}"/>
              </a:ext>
            </a:extLst>
          </p:cNvPr>
          <p:cNvSpPr txBox="1"/>
          <p:nvPr/>
        </p:nvSpPr>
        <p:spPr>
          <a:xfrm>
            <a:off x="2838450" y="755979"/>
            <a:ext cx="3467100" cy="463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Management Measures</a:t>
            </a:r>
          </a:p>
        </p:txBody>
      </p:sp>
    </p:spTree>
    <p:extLst>
      <p:ext uri="{BB962C8B-B14F-4D97-AF65-F5344CB8AC3E}">
        <p14:creationId xmlns:p14="http://schemas.microsoft.com/office/powerpoint/2010/main" val="409841066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 txBox="1"/>
          <p:nvPr/>
        </p:nvSpPr>
        <p:spPr>
          <a:xfrm>
            <a:off x="152400" y="1444143"/>
            <a:ext cx="8763000" cy="521924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70C0"/>
                </a:solidFill>
              </a:rPr>
              <a:t>Contingency Planning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Establish, maintain, and implement </a:t>
            </a:r>
            <a:r>
              <a:rPr lang="en-US" sz="2800" i="1" dirty="0">
                <a:solidFill>
                  <a:srgbClr val="0070C0"/>
                </a:solidFill>
              </a:rPr>
              <a:t>plans for emergency response, backup operations, and post disaster recovery </a:t>
            </a:r>
            <a:r>
              <a:rPr lang="en-US" sz="2800" dirty="0"/>
              <a:t>for organizational information systems to</a:t>
            </a:r>
            <a:r>
              <a:rPr lang="en-US" sz="2800" i="1" dirty="0">
                <a:solidFill>
                  <a:srgbClr val="0070C0"/>
                </a:solidFill>
              </a:rPr>
              <a:t> ensure the availability </a:t>
            </a:r>
            <a:r>
              <a:rPr lang="en-US" sz="2800" dirty="0"/>
              <a:t>of critical information resources</a:t>
            </a:r>
            <a:r>
              <a:rPr lang="en-US" sz="2800" i="1" dirty="0">
                <a:solidFill>
                  <a:srgbClr val="0070C0"/>
                </a:solidFill>
              </a:rPr>
              <a:t> and continuity of operations in emergency situations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i="1" dirty="0">
              <a:solidFill>
                <a:srgbClr val="0070C0"/>
              </a:solidFill>
            </a:endParaRPr>
          </a:p>
        </p:txBody>
      </p:sp>
      <p:sp>
        <p:nvSpPr>
          <p:cNvPr id="5" name="object 2"/>
          <p:cNvSpPr txBox="1">
            <a:spLocks/>
          </p:cNvSpPr>
          <p:nvPr/>
        </p:nvSpPr>
        <p:spPr>
          <a:xfrm>
            <a:off x="0" y="65405"/>
            <a:ext cx="91440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Computer Security – Requirements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3EB28-3A63-49AC-A6AF-6B2E44B44269}"/>
              </a:ext>
            </a:extLst>
          </p:cNvPr>
          <p:cNvSpPr txBox="1"/>
          <p:nvPr/>
        </p:nvSpPr>
        <p:spPr>
          <a:xfrm>
            <a:off x="2838450" y="755979"/>
            <a:ext cx="3467100" cy="463221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Management Measures</a:t>
            </a:r>
          </a:p>
        </p:txBody>
      </p:sp>
    </p:spTree>
    <p:extLst>
      <p:ext uri="{BB962C8B-B14F-4D97-AF65-F5344CB8AC3E}">
        <p14:creationId xmlns:p14="http://schemas.microsoft.com/office/powerpoint/2010/main" val="148146906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183</a:t>
            </a:fld>
            <a:endParaRPr lang="en-US"/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3286125" y="152400"/>
            <a:ext cx="25717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b="1" spc="-25" dirty="0">
                <a:solidFill>
                  <a:srgbClr val="FF0000"/>
                </a:solidFill>
                <a:latin typeface="Calibri"/>
                <a:cs typeface="Calibri"/>
              </a:rPr>
              <a:t>References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228600" y="1214463"/>
            <a:ext cx="8763000" cy="23435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Computer </a:t>
            </a:r>
            <a:r>
              <a:rPr sz="2800" b="1" spc="-25" dirty="0">
                <a:solidFill>
                  <a:srgbClr val="006FC0"/>
                </a:solidFill>
                <a:latin typeface="Calibri"/>
                <a:cs typeface="Calibri"/>
              </a:rPr>
              <a:t>Security,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by </a:t>
            </a:r>
            <a:r>
              <a:rPr sz="2800" b="1" spc="-20" dirty="0">
                <a:solidFill>
                  <a:srgbClr val="006FC0"/>
                </a:solidFill>
                <a:latin typeface="Calibri"/>
                <a:cs typeface="Calibri"/>
              </a:rPr>
              <a:t>Matt</a:t>
            </a:r>
            <a:r>
              <a:rPr sz="2800" b="1" spc="1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Bishop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Building A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Secure </a:t>
            </a:r>
            <a:r>
              <a:rPr sz="2800" b="1" spc="-15" dirty="0">
                <a:solidFill>
                  <a:srgbClr val="006FC0"/>
                </a:solidFill>
                <a:latin typeface="Calibri"/>
                <a:cs typeface="Calibri"/>
              </a:rPr>
              <a:t>Computer </a:t>
            </a:r>
            <a:r>
              <a:rPr sz="2800" b="1" spc="-25" dirty="0">
                <a:solidFill>
                  <a:srgbClr val="006FC0"/>
                </a:solidFill>
                <a:latin typeface="Calibri"/>
                <a:cs typeface="Calibri"/>
              </a:rPr>
              <a:t>System,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by</a:t>
            </a:r>
            <a:r>
              <a:rPr sz="2800" b="1" spc="1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Morrie</a:t>
            </a:r>
            <a:endParaRPr sz="2800" dirty="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2800" b="1" spc="-5" dirty="0">
                <a:solidFill>
                  <a:srgbClr val="006FC0"/>
                </a:solidFill>
                <a:latin typeface="Calibri"/>
                <a:cs typeface="Calibri"/>
              </a:rPr>
              <a:t>Gasser</a:t>
            </a:r>
            <a:endParaRPr lang="en-US" sz="2800" b="1" spc="-5" dirty="0">
              <a:solidFill>
                <a:srgbClr val="006FC0"/>
              </a:solidFill>
              <a:latin typeface="Calibri"/>
              <a:cs typeface="Calibri"/>
            </a:endParaRPr>
          </a:p>
          <a:p>
            <a:pPr marL="355600"/>
            <a:r>
              <a:rPr lang="en-US" sz="2800" b="1" spc="-15" dirty="0">
                <a:solidFill>
                  <a:srgbClr val="006FC0"/>
                </a:solidFill>
                <a:cs typeface="Calibri"/>
              </a:rPr>
              <a:t>Computer </a:t>
            </a:r>
            <a:r>
              <a:rPr lang="en-US" sz="2800" b="1" spc="-25" dirty="0">
                <a:solidFill>
                  <a:srgbClr val="006FC0"/>
                </a:solidFill>
                <a:cs typeface="Calibri"/>
              </a:rPr>
              <a:t>Security, </a:t>
            </a:r>
            <a:r>
              <a:rPr lang="en-US" sz="2800" b="1" spc="-10" dirty="0">
                <a:solidFill>
                  <a:srgbClr val="006FC0"/>
                </a:solidFill>
                <a:cs typeface="Calibri"/>
              </a:rPr>
              <a:t>by William Stallings</a:t>
            </a:r>
            <a:endParaRPr lang="en-US" sz="2800" dirty="0">
              <a:cs typeface="Calibri"/>
            </a:endParaRPr>
          </a:p>
          <a:p>
            <a:pPr marL="355600"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813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374652-F940-496B-9341-8323B27FC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447800" y="313766"/>
            <a:ext cx="64008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vl="0" algn="ctr">
              <a:spcBef>
                <a:spcPts val="105"/>
              </a:spcBef>
            </a:pPr>
            <a:r>
              <a:rPr lang="en-US" sz="4400" dirty="0">
                <a:solidFill>
                  <a:srgbClr val="FF0000"/>
                </a:solidFill>
              </a:rPr>
              <a:t>What is Computer Security?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28600" y="762000"/>
            <a:ext cx="8610600" cy="5918095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•   Traditionally dealt with physical protection to:-</a:t>
            </a:r>
          </a:p>
          <a:p>
            <a:pPr marL="68897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Prevent theft of or damage to the </a:t>
            </a:r>
            <a:r>
              <a:rPr lang="en-US" sz="2400" b="1" dirty="0">
                <a:solidFill>
                  <a:srgbClr val="FF0000"/>
                </a:solidFill>
              </a:rPr>
              <a:t>hardware</a:t>
            </a:r>
          </a:p>
          <a:p>
            <a:pPr marL="68897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Prevent theft of or damage to the </a:t>
            </a:r>
            <a:r>
              <a:rPr lang="en-US" sz="2400" b="1" dirty="0">
                <a:solidFill>
                  <a:srgbClr val="FF0000"/>
                </a:solidFill>
              </a:rPr>
              <a:t>information</a:t>
            </a:r>
          </a:p>
          <a:p>
            <a:pPr marL="688975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Prevent disruption of </a:t>
            </a:r>
            <a:r>
              <a:rPr lang="en-US" sz="2400" b="1" dirty="0">
                <a:solidFill>
                  <a:srgbClr val="FF0000"/>
                </a:solidFill>
              </a:rPr>
              <a:t>service</a:t>
            </a:r>
          </a:p>
          <a:p>
            <a:pPr marL="290513" indent="-290513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Strict access procedures to machine room – </a:t>
            </a:r>
            <a:r>
              <a:rPr lang="en-US" sz="2400" dirty="0">
                <a:solidFill>
                  <a:srgbClr val="FF0000"/>
                </a:solidFill>
              </a:rPr>
              <a:t>only obvious security measures </a:t>
            </a:r>
          </a:p>
          <a:p>
            <a:pPr marL="234950" indent="-2349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Remote terminal access, communications and networking – </a:t>
            </a:r>
            <a:r>
              <a:rPr lang="en-US" sz="2400" dirty="0">
                <a:solidFill>
                  <a:srgbClr val="FF0000"/>
                </a:solidFill>
              </a:rPr>
              <a:t>physical security just protects hardware</a:t>
            </a:r>
          </a:p>
          <a:p>
            <a:pPr marL="234950" indent="-2349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400" dirty="0"/>
              <a:t>Physical protection, solely, is not sufficient, particularly </a:t>
            </a:r>
            <a:r>
              <a:rPr lang="en-US" sz="2400" dirty="0">
                <a:solidFill>
                  <a:srgbClr val="FF0000"/>
                </a:solidFill>
              </a:rPr>
              <a:t>while   dealing with inside attackers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636B2-8226-49A3-8187-125539FF9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99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0E81CA-AE37-4F03-A124-C78779AC25DF}"/>
              </a:ext>
            </a:extLst>
          </p:cNvPr>
          <p:cNvSpPr/>
          <p:nvPr/>
        </p:nvSpPr>
        <p:spPr>
          <a:xfrm>
            <a:off x="1981200" y="2933700"/>
            <a:ext cx="4572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F66722-46E2-4DB6-9425-0F43291D14DC}"/>
              </a:ext>
            </a:extLst>
          </p:cNvPr>
          <p:cNvSpPr/>
          <p:nvPr/>
        </p:nvSpPr>
        <p:spPr>
          <a:xfrm>
            <a:off x="2038350" y="3886200"/>
            <a:ext cx="4572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43B6E-AE10-4AD3-8D5C-0C5B47094133}"/>
              </a:ext>
            </a:extLst>
          </p:cNvPr>
          <p:cNvSpPr/>
          <p:nvPr/>
        </p:nvSpPr>
        <p:spPr>
          <a:xfrm>
            <a:off x="2895600" y="4953000"/>
            <a:ext cx="4572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686708-E8E6-474D-8013-0D581C8C28C8}"/>
              </a:ext>
            </a:extLst>
          </p:cNvPr>
          <p:cNvSpPr/>
          <p:nvPr/>
        </p:nvSpPr>
        <p:spPr>
          <a:xfrm>
            <a:off x="4286250" y="2209800"/>
            <a:ext cx="4572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21A8AF-090C-406B-9E13-51DC68CB68A7}"/>
              </a:ext>
            </a:extLst>
          </p:cNvPr>
          <p:cNvSpPr/>
          <p:nvPr/>
        </p:nvSpPr>
        <p:spPr>
          <a:xfrm>
            <a:off x="6686552" y="4533900"/>
            <a:ext cx="4572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C9EF65-0EE8-4338-95F2-6B7560998FF4}"/>
              </a:ext>
            </a:extLst>
          </p:cNvPr>
          <p:cNvSpPr/>
          <p:nvPr/>
        </p:nvSpPr>
        <p:spPr>
          <a:xfrm>
            <a:off x="6705602" y="3314700"/>
            <a:ext cx="4572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0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9A1BC-53AF-4D9A-B980-7DD4C96B2F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0CF832-B4BF-4E45-B21D-9B0E2BBEADAC}"/>
              </a:ext>
            </a:extLst>
          </p:cNvPr>
          <p:cNvSpPr/>
          <p:nvPr/>
        </p:nvSpPr>
        <p:spPr>
          <a:xfrm>
            <a:off x="5988676" y="3857223"/>
            <a:ext cx="412124" cy="3863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8C9B1-9B1E-43C8-B91E-164BA6DB1AD3}"/>
              </a:ext>
            </a:extLst>
          </p:cNvPr>
          <p:cNvSpPr/>
          <p:nvPr/>
        </p:nvSpPr>
        <p:spPr>
          <a:xfrm>
            <a:off x="5739008" y="2946748"/>
            <a:ext cx="423533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E55F2F-F469-4F0D-8034-4B7C10F8E1C7}"/>
              </a:ext>
            </a:extLst>
          </p:cNvPr>
          <p:cNvSpPr/>
          <p:nvPr/>
        </p:nvSpPr>
        <p:spPr>
          <a:xfrm>
            <a:off x="4631499" y="5461348"/>
            <a:ext cx="43287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67363A-AE18-4EAD-BC2A-E6D52D7B7882}"/>
              </a:ext>
            </a:extLst>
          </p:cNvPr>
          <p:cNvSpPr/>
          <p:nvPr/>
        </p:nvSpPr>
        <p:spPr>
          <a:xfrm>
            <a:off x="2667000" y="3861148"/>
            <a:ext cx="457200" cy="3810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58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E5CB40-1FB8-40CE-88A0-6802F9B0A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7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A1E79-F54E-47F9-9865-42A79120F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80EC23-D361-46A5-A792-C9246847A669}"/>
              </a:ext>
            </a:extLst>
          </p:cNvPr>
          <p:cNvSpPr/>
          <p:nvPr/>
        </p:nvSpPr>
        <p:spPr>
          <a:xfrm>
            <a:off x="7086600" y="3810000"/>
            <a:ext cx="111369" cy="17936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78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D4C545-3448-4FF5-8AC3-469C616D1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9C3946-6976-42D2-A653-116F623A63A3}"/>
              </a:ext>
            </a:extLst>
          </p:cNvPr>
          <p:cNvSpPr/>
          <p:nvPr/>
        </p:nvSpPr>
        <p:spPr>
          <a:xfrm>
            <a:off x="5943600" y="3857223"/>
            <a:ext cx="533400" cy="3863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EC3FB3-F5F6-43D1-8C66-61FD244228AC}"/>
              </a:ext>
            </a:extLst>
          </p:cNvPr>
          <p:cNvSpPr/>
          <p:nvPr/>
        </p:nvSpPr>
        <p:spPr>
          <a:xfrm>
            <a:off x="5105400" y="2438400"/>
            <a:ext cx="533400" cy="38636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48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B85B94-726C-405B-BB6C-683CF848A5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78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354913-FA89-4BF5-AFD4-E9EC47DF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90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71EBFC-A1A9-46B8-9BE0-15E8F229F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25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E5074-8505-4574-B7BC-3D6E64C23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53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9C9DE3-11EF-4F87-8E2F-FFB19F94F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1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447800" y="313766"/>
            <a:ext cx="64008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vl="0" algn="ctr">
              <a:spcBef>
                <a:spcPts val="105"/>
              </a:spcBef>
            </a:pPr>
            <a:r>
              <a:rPr lang="en-US" sz="4400" dirty="0">
                <a:solidFill>
                  <a:srgbClr val="FF0000"/>
                </a:solidFill>
              </a:rPr>
              <a:t>What is Computer Security?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28600" y="762000"/>
            <a:ext cx="8610600" cy="3655937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>
              <a:lnSpc>
                <a:spcPct val="200000"/>
              </a:lnSpc>
            </a:pP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/>
              <a:t>Protection of </a:t>
            </a:r>
            <a:r>
              <a:rPr lang="en-US" sz="2400" i="1" dirty="0">
                <a:solidFill>
                  <a:srgbClr val="FF0000"/>
                </a:solidFill>
              </a:rPr>
              <a:t>information and property </a:t>
            </a:r>
            <a:r>
              <a:rPr lang="en-US" sz="2400" dirty="0"/>
              <a:t>from </a:t>
            </a:r>
            <a:r>
              <a:rPr lang="en-US" sz="2400" i="1" dirty="0">
                <a:solidFill>
                  <a:srgbClr val="FF0000"/>
                </a:solidFill>
              </a:rPr>
              <a:t>theft, corruption, or collapse</a:t>
            </a:r>
            <a:r>
              <a:rPr lang="en-US" sz="2400" dirty="0"/>
              <a:t> by </a:t>
            </a:r>
            <a:r>
              <a:rPr lang="en-US" sz="2400" i="1" dirty="0">
                <a:solidFill>
                  <a:srgbClr val="FF0000"/>
                </a:solidFill>
              </a:rPr>
              <a:t>unauthorized activities/untrustworthy individuals and unplanned events</a:t>
            </a:r>
            <a:r>
              <a:rPr lang="en-US" sz="2400" dirty="0"/>
              <a:t> respectively, while allowing the information and property to remain accessible and productive to its </a:t>
            </a:r>
            <a:r>
              <a:rPr lang="en-US" sz="2400" i="1" dirty="0">
                <a:solidFill>
                  <a:srgbClr val="FF0000"/>
                </a:solidFill>
              </a:rPr>
              <a:t>intended users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306DC-05F4-4139-9E40-A5FB105AA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80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255C9C-47AF-4725-B247-FBC8AEAC2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02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A9236D-FBC5-4038-BDD9-D0B40E926F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6AA0E5-60D6-459F-82AC-2F8C755D4D47}"/>
              </a:ext>
            </a:extLst>
          </p:cNvPr>
          <p:cNvSpPr/>
          <p:nvPr/>
        </p:nvSpPr>
        <p:spPr>
          <a:xfrm>
            <a:off x="4267200" y="228600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A60EEF-47B6-440E-8CAE-D2D1D0B34F94}"/>
              </a:ext>
            </a:extLst>
          </p:cNvPr>
          <p:cNvSpPr/>
          <p:nvPr/>
        </p:nvSpPr>
        <p:spPr>
          <a:xfrm>
            <a:off x="5181600" y="2487743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074EAE-054E-4454-8004-84A6C473681C}"/>
              </a:ext>
            </a:extLst>
          </p:cNvPr>
          <p:cNvSpPr/>
          <p:nvPr/>
        </p:nvSpPr>
        <p:spPr>
          <a:xfrm>
            <a:off x="6690610" y="460198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CFF148-EAFE-4F46-8F38-3304C55A253F}"/>
              </a:ext>
            </a:extLst>
          </p:cNvPr>
          <p:cNvSpPr/>
          <p:nvPr/>
        </p:nvSpPr>
        <p:spPr>
          <a:xfrm>
            <a:off x="4599482" y="550139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E74D1-439A-4E25-ABBB-54356C87962E}"/>
              </a:ext>
            </a:extLst>
          </p:cNvPr>
          <p:cNvSpPr/>
          <p:nvPr/>
        </p:nvSpPr>
        <p:spPr>
          <a:xfrm>
            <a:off x="4724400" y="2975548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682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F3615-94AD-449B-B4E3-8831F60B7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66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8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7E016A-0E85-46CC-9934-B5FAB85C1F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822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2967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F0E13-C00F-4347-92A7-1B43E7DF2D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27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50546D-B19C-45DB-B814-0569F3CD69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25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5719BD-E881-4FD0-8ADE-90F5AFC17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889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93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DAB70-9CE7-49A8-9FB7-1AAC433B0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00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40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5BFE16C9-DCBA-4264-8929-EA541043C2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229600" cy="5143500"/>
          </a:xfrm>
        </p:spPr>
        <p:txBody>
          <a:bodyPr>
            <a:normAutofit fontScale="77500" lnSpcReduction="20000"/>
          </a:bodyPr>
          <a:lstStyle/>
          <a:p>
            <a:pPr algn="just" eaLnBrk="1" hangingPunct="1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World is becoming increasingly </a:t>
            </a:r>
            <a:r>
              <a:rPr lang="en-US" altLang="en-US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interconnected</a:t>
            </a:r>
          </a:p>
          <a:p>
            <a:pPr algn="just" eaLnBrk="1" hangingPunct="1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 is a </a:t>
            </a:r>
            <a:r>
              <a:rPr lang="en-US" altLang="en-US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concerning millions of systems </a:t>
            </a:r>
          </a:p>
          <a:p>
            <a:pPr algn="just" eaLnBrk="1" hangingPunct="1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Connected devices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 in virtually every home and computer networks are the </a:t>
            </a:r>
            <a:r>
              <a:rPr lang="en-US" altLang="en-US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nervous systems of corporate and government organizations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everywhere</a:t>
            </a:r>
          </a:p>
          <a:p>
            <a:pPr algn="just" eaLnBrk="1" hangingPunct="1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Internet was designed for </a:t>
            </a:r>
            <a:r>
              <a:rPr lang="en-US" altLang="en-US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robustness and redundancy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rather than </a:t>
            </a:r>
            <a:r>
              <a:rPr lang="en-US" altLang="en-US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and traceability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447800" y="313766"/>
            <a:ext cx="64008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vl="0" algn="ctr">
              <a:spcBef>
                <a:spcPts val="105"/>
              </a:spcBef>
            </a:pPr>
            <a:r>
              <a:rPr lang="en-US" sz="4400" dirty="0">
                <a:solidFill>
                  <a:srgbClr val="FF0000"/>
                </a:solidFill>
              </a:rPr>
              <a:t>What is Computer Security?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228600" y="1209701"/>
            <a:ext cx="8610600" cy="4256102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Computer security is the </a:t>
            </a:r>
            <a:r>
              <a:rPr lang="en-US" sz="2400" b="1" i="1" dirty="0">
                <a:solidFill>
                  <a:srgbClr val="0070C0"/>
                </a:solidFill>
              </a:rPr>
              <a:t>protection of the items you value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Assets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</a:p>
          <a:p>
            <a:pPr marL="693738" indent="-409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70C0"/>
                </a:solidFill>
              </a:rPr>
              <a:t>Hardware</a:t>
            </a:r>
          </a:p>
          <a:p>
            <a:pPr marL="693738" indent="-409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70C0"/>
                </a:solidFill>
              </a:rPr>
              <a:t>Software </a:t>
            </a:r>
          </a:p>
          <a:p>
            <a:pPr marL="693738" indent="-409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70C0"/>
                </a:solidFill>
              </a:rPr>
              <a:t>Data</a:t>
            </a:r>
          </a:p>
          <a:p>
            <a:pPr marL="693738" indent="-409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70C0"/>
                </a:solidFill>
              </a:rPr>
              <a:t>People </a:t>
            </a:r>
          </a:p>
          <a:p>
            <a:pPr marL="693738" indent="-4095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70C0"/>
                </a:solidFill>
              </a:rPr>
              <a:t>Combinations of these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31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5BFE16C9-DCBA-4264-8929-EA541043C2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229600" cy="5143500"/>
          </a:xfrm>
        </p:spPr>
        <p:txBody>
          <a:bodyPr>
            <a:normAutofit fontScale="92500"/>
          </a:bodyPr>
          <a:lstStyle/>
          <a:p>
            <a:pPr algn="just" eaLnBrk="1" hangingPunct="1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Individuals also use computing devices heavily in their daily lives</a:t>
            </a:r>
          </a:p>
          <a:p>
            <a:pPr algn="just" eaLnBrk="1" hangingPunct="1">
              <a:lnSpc>
                <a:spcPct val="20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It is rare to see a person who is not dependent on some form of computing device to organize his or her digital data or to communicate with others</a:t>
            </a:r>
            <a:endParaRPr lang="en-US" altLang="en-US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263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3">
            <a:extLst>
              <a:ext uri="{FF2B5EF4-FFF2-40B4-BE49-F238E27FC236}">
                <a16:creationId xmlns:a16="http://schemas.microsoft.com/office/drawing/2014/main" id="{5BFE16C9-DCBA-4264-8929-EA541043C27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8229600" cy="6400800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threat of cybersecurity is unquestionably growing more serious over time</a:t>
            </a:r>
          </a:p>
          <a:p>
            <a:pPr algn="just" eaLnBrk="1" hangingPunct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Worldwide spending on cybersecurity is forecasted to </a:t>
            </a:r>
            <a:r>
              <a:rPr 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reach $133.7 billion in 2022</a:t>
            </a:r>
          </a:p>
          <a:p>
            <a:pPr algn="just" eaLnBrk="1" hangingPunct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Data breaches exposed </a:t>
            </a:r>
            <a:r>
              <a:rPr 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4.1 billion records in the first half of 2019</a:t>
            </a:r>
          </a:p>
          <a:p>
            <a:pPr algn="just" eaLnBrk="1" hangingPunct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68% of business leaders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feel their cybersecurity risks are increasing</a:t>
            </a:r>
          </a:p>
          <a:p>
            <a:pPr algn="just" eaLnBrk="1" hangingPunct="1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average time to identify a breach in 2019 was 7 months</a:t>
            </a:r>
          </a:p>
        </p:txBody>
      </p:sp>
    </p:spTree>
    <p:extLst>
      <p:ext uri="{BB962C8B-B14F-4D97-AF65-F5344CB8AC3E}">
        <p14:creationId xmlns:p14="http://schemas.microsoft.com/office/powerpoint/2010/main" val="3781135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15EA6D-0726-40D5-84B0-A2DF84DC75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CE769B-AD51-4DFF-9CE3-9F9897B94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32240" r="21820" b="15908"/>
          <a:stretch/>
        </p:blipFill>
        <p:spPr>
          <a:xfrm>
            <a:off x="76977" y="114300"/>
            <a:ext cx="8990045" cy="66293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029703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D15EA6D-0726-40D5-84B0-A2DF84DC75FC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John Chambers says that there are two types of companies.">
            <a:extLst>
              <a:ext uri="{FF2B5EF4-FFF2-40B4-BE49-F238E27FC236}">
                <a16:creationId xmlns:a16="http://schemas.microsoft.com/office/drawing/2014/main" id="{208FB946-8990-496A-9A85-D102C7A0C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47" y="228600"/>
            <a:ext cx="8629353" cy="6324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02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ChangeArrowheads="1"/>
          </p:cNvSpPr>
          <p:nvPr/>
        </p:nvSpPr>
        <p:spPr bwMode="auto">
          <a:xfrm>
            <a:off x="2362200" y="90488"/>
            <a:ext cx="4953000" cy="5715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USAGE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AF613-8551-482B-959C-18CF34488021}"/>
              </a:ext>
            </a:extLst>
          </p:cNvPr>
          <p:cNvSpPr txBox="1"/>
          <p:nvPr/>
        </p:nvSpPr>
        <p:spPr>
          <a:xfrm>
            <a:off x="228600" y="6477000"/>
            <a:ext cx="876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https://www.statista.com/statistics/209096/share-of-internet-users-in-the-total-world-population-since-2006/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FC9A4-996F-414B-A7CA-FEE84B13C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9584" t="27143" r="40417" b="15051"/>
          <a:stretch/>
        </p:blipFill>
        <p:spPr>
          <a:xfrm>
            <a:off x="649705" y="1066800"/>
            <a:ext cx="7844589" cy="50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4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ChangeArrowheads="1"/>
          </p:cNvSpPr>
          <p:nvPr/>
        </p:nvSpPr>
        <p:spPr bwMode="auto">
          <a:xfrm>
            <a:off x="2362200" y="90488"/>
            <a:ext cx="4953000" cy="5715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USAGE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AD6261-DD34-4204-90A0-CA2416ABD42A}"/>
              </a:ext>
            </a:extLst>
          </p:cNvPr>
          <p:cNvSpPr txBox="1"/>
          <p:nvPr/>
        </p:nvSpPr>
        <p:spPr>
          <a:xfrm>
            <a:off x="457200" y="64770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http://www.internetworldstats.com/stats.htm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9F0545-CFDE-4148-920D-A20325A45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33" t="23320" r="30833" b="21838"/>
          <a:stretch/>
        </p:blipFill>
        <p:spPr>
          <a:xfrm>
            <a:off x="457200" y="849085"/>
            <a:ext cx="8305800" cy="529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63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6"/>
          <p:cNvSpPr>
            <a:spLocks noChangeArrowheads="1"/>
          </p:cNvSpPr>
          <p:nvPr/>
        </p:nvSpPr>
        <p:spPr bwMode="auto">
          <a:xfrm>
            <a:off x="2362200" y="90488"/>
            <a:ext cx="4953000" cy="5715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INTERNET USAGE</a:t>
            </a:r>
          </a:p>
        </p:txBody>
      </p:sp>
      <p:pic>
        <p:nvPicPr>
          <p:cNvPr id="6" name="Picture 4" descr="https://upload.wikimedia.org/wikipedia/commons/0/09/BlankMap-World-v2.png">
            <a:extLst>
              <a:ext uri="{FF2B5EF4-FFF2-40B4-BE49-F238E27FC236}">
                <a16:creationId xmlns:a16="http://schemas.microsoft.com/office/drawing/2014/main" id="{FB33797B-9AB4-4C4E-8766-E7DC630C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1041400"/>
            <a:ext cx="9144001" cy="5422900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0D9EB26-526F-4207-8B27-2BDE4E37EF27}"/>
              </a:ext>
            </a:extLst>
          </p:cNvPr>
          <p:cNvSpPr/>
          <p:nvPr/>
        </p:nvSpPr>
        <p:spPr>
          <a:xfrm>
            <a:off x="6082352" y="2308935"/>
            <a:ext cx="838200" cy="7493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CHINA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60.1 %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DAE4E5-817F-4AE5-81A9-39FD817E2080}"/>
              </a:ext>
            </a:extLst>
          </p:cNvPr>
          <p:cNvSpPr/>
          <p:nvPr/>
        </p:nvSpPr>
        <p:spPr>
          <a:xfrm>
            <a:off x="1092200" y="2070100"/>
            <a:ext cx="1130300" cy="10287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AMERICA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89%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C4A8155-A5E7-41C4-8CE2-AE54C427D1C7}"/>
              </a:ext>
            </a:extLst>
          </p:cNvPr>
          <p:cNvSpPr/>
          <p:nvPr/>
        </p:nvSpPr>
        <p:spPr>
          <a:xfrm>
            <a:off x="2844800" y="1371600"/>
            <a:ext cx="1358900" cy="11557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GERMANY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96</a:t>
            </a: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%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E9DDEE6-763D-41E9-B570-0E547CA80B5D}"/>
              </a:ext>
            </a:extLst>
          </p:cNvPr>
          <p:cNvSpPr/>
          <p:nvPr/>
        </p:nvSpPr>
        <p:spPr>
          <a:xfrm>
            <a:off x="4254500" y="1193800"/>
            <a:ext cx="1358900" cy="11557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UK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94.6  %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D4F6F1-C248-406C-A151-A460ECA62CA6}"/>
              </a:ext>
            </a:extLst>
          </p:cNvPr>
          <p:cNvSpPr/>
          <p:nvPr/>
        </p:nvSpPr>
        <p:spPr>
          <a:xfrm>
            <a:off x="6032500" y="1422400"/>
            <a:ext cx="838200" cy="7493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RUSSIA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76.1 %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BFF6B6-DAAE-4D64-A4DA-6466450BD901}"/>
              </a:ext>
            </a:extLst>
          </p:cNvPr>
          <p:cNvSpPr/>
          <p:nvPr/>
        </p:nvSpPr>
        <p:spPr>
          <a:xfrm>
            <a:off x="5207000" y="2984500"/>
            <a:ext cx="838200" cy="749300"/>
          </a:xfrm>
          <a:prstGeom prst="ellipse">
            <a:avLst/>
          </a:prstGeom>
          <a:solidFill>
            <a:srgbClr val="00B050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PAK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32.4 %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F5C3DE6-512D-4CDB-A005-C672435841A5}"/>
              </a:ext>
            </a:extLst>
          </p:cNvPr>
          <p:cNvSpPr/>
          <p:nvPr/>
        </p:nvSpPr>
        <p:spPr>
          <a:xfrm>
            <a:off x="3797300" y="2413000"/>
            <a:ext cx="1130300" cy="10287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FRANCE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92.3 %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6D91DE3-D20E-4427-A93F-634090ACE31E}"/>
              </a:ext>
            </a:extLst>
          </p:cNvPr>
          <p:cNvSpPr/>
          <p:nvPr/>
        </p:nvSpPr>
        <p:spPr>
          <a:xfrm>
            <a:off x="6819899" y="4686300"/>
            <a:ext cx="1062860" cy="7493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AUSTRALIA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87.8 %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A53E72-2B9B-442E-B8A5-E653D74AB0F9}"/>
              </a:ext>
            </a:extLst>
          </p:cNvPr>
          <p:cNvSpPr/>
          <p:nvPr/>
        </p:nvSpPr>
        <p:spPr>
          <a:xfrm>
            <a:off x="1981200" y="4229100"/>
            <a:ext cx="952500" cy="7493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BRAZIL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70.7 %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30012E-9080-448A-B3F2-1AB12A298EE1}"/>
              </a:ext>
            </a:extLst>
          </p:cNvPr>
          <p:cNvSpPr/>
          <p:nvPr/>
        </p:nvSpPr>
        <p:spPr>
          <a:xfrm>
            <a:off x="3638549" y="5651500"/>
            <a:ext cx="186690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INTERNET USAGE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906378-F444-43BD-B11E-545DFB6E0C55}"/>
              </a:ext>
            </a:extLst>
          </p:cNvPr>
          <p:cNvSpPr/>
          <p:nvPr/>
        </p:nvSpPr>
        <p:spPr>
          <a:xfrm>
            <a:off x="7168487" y="1865763"/>
            <a:ext cx="1358900" cy="11557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JAPAN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93.5 %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6DA0C05-21FA-4E06-B807-117E96DC91B5}"/>
              </a:ext>
            </a:extLst>
          </p:cNvPr>
          <p:cNvSpPr/>
          <p:nvPr/>
        </p:nvSpPr>
        <p:spPr>
          <a:xfrm>
            <a:off x="6556422" y="3070367"/>
            <a:ext cx="1130300" cy="1028700"/>
          </a:xfrm>
          <a:prstGeom prst="ellipse">
            <a:avLst/>
          </a:prstGeom>
          <a:solidFill>
            <a:schemeClr val="accent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South Korea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95.9 %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2E17C6-742E-4AEF-BCD5-514263AA30A5}"/>
              </a:ext>
            </a:extLst>
          </p:cNvPr>
          <p:cNvSpPr txBox="1"/>
          <p:nvPr/>
        </p:nvSpPr>
        <p:spPr>
          <a:xfrm>
            <a:off x="457200" y="64770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http://www.internetworldstats.com/stats.htm</a:t>
            </a:r>
          </a:p>
        </p:txBody>
      </p:sp>
    </p:spTree>
    <p:extLst>
      <p:ext uri="{BB962C8B-B14F-4D97-AF65-F5344CB8AC3E}">
        <p14:creationId xmlns:p14="http://schemas.microsoft.com/office/powerpoint/2010/main" val="194059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041309-5DC3-480A-9953-2D649BDE45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</a:blip>
          <a:stretch>
            <a:fillRect/>
          </a:stretch>
        </p:blipFill>
        <p:spPr>
          <a:xfrm>
            <a:off x="533400" y="1143000"/>
            <a:ext cx="8302904" cy="5486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AAE20E3B-D525-447D-B6F0-6FBF9E43D0FE}"/>
              </a:ext>
            </a:extLst>
          </p:cNvPr>
          <p:cNvSpPr/>
          <p:nvPr/>
        </p:nvSpPr>
        <p:spPr>
          <a:xfrm>
            <a:off x="2379494" y="114300"/>
            <a:ext cx="4385011" cy="876300"/>
          </a:xfrm>
          <a:prstGeom prst="roundRect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prstClr val="white"/>
              </a:buClr>
            </a:pPr>
            <a:r>
              <a:rPr lang="en-US" sz="2700" dirty="0">
                <a:solidFill>
                  <a:prstClr val="white"/>
                </a:solidFill>
              </a:rPr>
              <a:t>Global cyber security index (GCI)</a:t>
            </a:r>
          </a:p>
        </p:txBody>
      </p:sp>
    </p:spTree>
    <p:extLst>
      <p:ext uri="{BB962C8B-B14F-4D97-AF65-F5344CB8AC3E}">
        <p14:creationId xmlns:p14="http://schemas.microsoft.com/office/powerpoint/2010/main" val="7807575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CD895366-41FE-4FFC-A6F0-88A84FC00615}"/>
              </a:ext>
            </a:extLst>
          </p:cNvPr>
          <p:cNvSpPr/>
          <p:nvPr/>
        </p:nvSpPr>
        <p:spPr>
          <a:xfrm>
            <a:off x="4671204" y="2813446"/>
            <a:ext cx="4385011" cy="1128467"/>
          </a:xfrm>
          <a:prstGeom prst="roundRect">
            <a:avLst/>
          </a:prstGeom>
          <a:solidFill>
            <a:srgbClr val="0000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 defTabSz="685800" eaLnBrk="0" fontAlgn="base" hangingPunct="0">
              <a:spcBef>
                <a:spcPct val="20000"/>
              </a:spcBef>
              <a:spcAft>
                <a:spcPct val="0"/>
              </a:spcAft>
              <a:buClr>
                <a:prstClr val="white"/>
              </a:buClr>
              <a:buFont typeface="Arial" pitchFamily="34" charset="0"/>
              <a:buChar char="•"/>
            </a:pPr>
            <a:r>
              <a:rPr lang="en-US" sz="2700" dirty="0">
                <a:solidFill>
                  <a:srgbClr val="FFFF00"/>
                </a:solidFill>
              </a:rPr>
              <a:t>Ranks 94 </a:t>
            </a:r>
            <a:r>
              <a:rPr lang="en-US" sz="2700" dirty="0">
                <a:solidFill>
                  <a:prstClr val="white"/>
                </a:solidFill>
              </a:rPr>
              <a:t>on  Global cyber security index (GCI)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F9926C-9BE6-45D0-9127-D81377687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7" t="23320" r="30000" b="11462"/>
          <a:stretch/>
        </p:blipFill>
        <p:spPr>
          <a:xfrm>
            <a:off x="0" y="731000"/>
            <a:ext cx="4559164" cy="54411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03744FA-37BD-45B2-8BD4-1A978A08F25B}"/>
              </a:ext>
            </a:extLst>
          </p:cNvPr>
          <p:cNvSpPr/>
          <p:nvPr/>
        </p:nvSpPr>
        <p:spPr>
          <a:xfrm>
            <a:off x="32084" y="3877745"/>
            <a:ext cx="4029075" cy="41142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350">
              <a:solidFill>
                <a:prstClr val="white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59B8CA4-205B-40A5-84B7-2A1E0AAF5CBC}"/>
              </a:ext>
            </a:extLst>
          </p:cNvPr>
          <p:cNvCxnSpPr>
            <a:stCxn id="6" idx="1"/>
            <a:endCxn id="9" idx="7"/>
          </p:cNvCxnSpPr>
          <p:nvPr/>
        </p:nvCxnSpPr>
        <p:spPr>
          <a:xfrm flipH="1">
            <a:off x="3471115" y="3377680"/>
            <a:ext cx="1200089" cy="5603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0107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655AD-FA49-46A3-B5CC-0D0A85D9655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lum contrast="20000"/>
          </a:blip>
          <a:srcRect t="120" b="47705"/>
          <a:stretch/>
        </p:blipFill>
        <p:spPr>
          <a:xfrm>
            <a:off x="228600" y="228600"/>
            <a:ext cx="8759952" cy="61876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C43B81-6ADC-4864-A4E5-19890F316528}"/>
              </a:ext>
            </a:extLst>
          </p:cNvPr>
          <p:cNvSpPr/>
          <p:nvPr/>
        </p:nvSpPr>
        <p:spPr>
          <a:xfrm>
            <a:off x="374102" y="6589412"/>
            <a:ext cx="6712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Internet Security Threat Report – Volume 22 (Symantec)</a:t>
            </a:r>
          </a:p>
        </p:txBody>
      </p:sp>
    </p:spTree>
    <p:extLst>
      <p:ext uri="{BB962C8B-B14F-4D97-AF65-F5344CB8AC3E}">
        <p14:creationId xmlns:p14="http://schemas.microsoft.com/office/powerpoint/2010/main" val="3229007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447800" y="313766"/>
            <a:ext cx="6400800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vl="0" algn="ctr">
              <a:spcBef>
                <a:spcPts val="105"/>
              </a:spcBef>
            </a:pPr>
            <a:r>
              <a:rPr lang="en-US" sz="4400" dirty="0">
                <a:solidFill>
                  <a:srgbClr val="FF0000"/>
                </a:solidFill>
              </a:rPr>
              <a:t>What is Computer Security?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6" name="Picture 2" descr="Image result for computer system hd">
            <a:extLst>
              <a:ext uri="{FF2B5EF4-FFF2-40B4-BE49-F238E27FC236}">
                <a16:creationId xmlns:a16="http://schemas.microsoft.com/office/drawing/2014/main" id="{FECE3AF5-5083-439D-8B14-41A325B42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/>
          <a:stretch/>
        </p:blipFill>
        <p:spPr bwMode="auto">
          <a:xfrm>
            <a:off x="2895600" y="1257307"/>
            <a:ext cx="35052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81101-1F54-48B6-B36B-60AD8ABFDDF8}"/>
              </a:ext>
            </a:extLst>
          </p:cNvPr>
          <p:cNvSpPr/>
          <p:nvPr/>
        </p:nvSpPr>
        <p:spPr>
          <a:xfrm>
            <a:off x="1371600" y="3505201"/>
            <a:ext cx="2209800" cy="16001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Computer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Printers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Scanners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3A0DC6-DF0B-4D73-BA56-140B69FE38B2}"/>
              </a:ext>
            </a:extLst>
          </p:cNvPr>
          <p:cNvSpPr/>
          <p:nvPr/>
        </p:nvSpPr>
        <p:spPr>
          <a:xfrm>
            <a:off x="3564320" y="3505200"/>
            <a:ext cx="2209800" cy="16001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Software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Utilities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C5A65EE-72EA-427D-82D3-91EFD644B69A}"/>
              </a:ext>
            </a:extLst>
          </p:cNvPr>
          <p:cNvSpPr/>
          <p:nvPr/>
        </p:nvSpPr>
        <p:spPr>
          <a:xfrm>
            <a:off x="5791200" y="3505200"/>
            <a:ext cx="2209800" cy="1600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/>
                </a:solidFill>
              </a:rPr>
              <a:t>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Emails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Personal Files</a:t>
            </a:r>
          </a:p>
        </p:txBody>
      </p:sp>
    </p:spTree>
    <p:extLst>
      <p:ext uri="{BB962C8B-B14F-4D97-AF65-F5344CB8AC3E}">
        <p14:creationId xmlns:p14="http://schemas.microsoft.com/office/powerpoint/2010/main" val="537830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pPr>
              <a:defRPr/>
            </a:pPr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655AD-FA49-46A3-B5CC-0D0A85D965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20000"/>
          </a:blip>
          <a:srcRect t="51367"/>
          <a:stretch/>
        </p:blipFill>
        <p:spPr>
          <a:xfrm>
            <a:off x="228600" y="661988"/>
            <a:ext cx="8763000" cy="5891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C43B81-6ADC-4864-A4E5-19890F316528}"/>
              </a:ext>
            </a:extLst>
          </p:cNvPr>
          <p:cNvSpPr/>
          <p:nvPr/>
        </p:nvSpPr>
        <p:spPr>
          <a:xfrm>
            <a:off x="374102" y="6589412"/>
            <a:ext cx="6712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Internet Security Threat Report – Volume 22, 23 (Symantec)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E7278-8A1A-4E16-A116-0092DDC0CFDD}"/>
              </a:ext>
            </a:extLst>
          </p:cNvPr>
          <p:cNvSpPr txBox="1"/>
          <p:nvPr/>
        </p:nvSpPr>
        <p:spPr>
          <a:xfrm>
            <a:off x="7543800" y="13832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A9C4C-8C5D-4F3F-B044-866988C2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20000"/>
          </a:blip>
          <a:srcRect l="68696" t="60488" r="20870" b="33969"/>
          <a:stretch/>
        </p:blipFill>
        <p:spPr>
          <a:xfrm>
            <a:off x="7315200" y="1752600"/>
            <a:ext cx="914400" cy="6715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76DEF5-F97C-4C54-95B4-A90D02FFD326}"/>
              </a:ext>
            </a:extLst>
          </p:cNvPr>
          <p:cNvSpPr txBox="1"/>
          <p:nvPr/>
        </p:nvSpPr>
        <p:spPr>
          <a:xfrm>
            <a:off x="7543800" y="2088357"/>
            <a:ext cx="533400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55 %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385C4D-692A-4064-8F0E-5650F0DFFA94}"/>
              </a:ext>
            </a:extLst>
          </p:cNvPr>
          <p:cNvSpPr txBox="1"/>
          <p:nvPr/>
        </p:nvSpPr>
        <p:spPr>
          <a:xfrm>
            <a:off x="7539135" y="2537216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in </a:t>
            </a:r>
          </a:p>
          <a:p>
            <a:r>
              <a:rPr lang="en-US" dirty="0">
                <a:solidFill>
                  <a:schemeClr val="bg1"/>
                </a:solidFill>
              </a:rPr>
              <a:t>2,995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2B3E28-EEE5-4D18-8B5B-AB7932F7F6F8}"/>
              </a:ext>
            </a:extLst>
          </p:cNvPr>
          <p:cNvSpPr txBox="1"/>
          <p:nvPr/>
        </p:nvSpPr>
        <p:spPr>
          <a:xfrm>
            <a:off x="7539135" y="3284428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 in </a:t>
            </a:r>
          </a:p>
          <a:p>
            <a:r>
              <a:rPr lang="en-US" dirty="0">
                <a:solidFill>
                  <a:schemeClr val="bg1"/>
                </a:solidFill>
              </a:rPr>
              <a:t>412</a:t>
            </a:r>
          </a:p>
        </p:txBody>
      </p:sp>
      <p:sp>
        <p:nvSpPr>
          <p:cNvPr id="4" name="Star: 7 Points 3">
            <a:extLst>
              <a:ext uri="{FF2B5EF4-FFF2-40B4-BE49-F238E27FC236}">
                <a16:creationId xmlns:a16="http://schemas.microsoft.com/office/drawing/2014/main" id="{45B17D1B-3C7E-4C0A-B731-2F22C639B063}"/>
              </a:ext>
            </a:extLst>
          </p:cNvPr>
          <p:cNvSpPr/>
          <p:nvPr/>
        </p:nvSpPr>
        <p:spPr>
          <a:xfrm>
            <a:off x="7363409" y="4110723"/>
            <a:ext cx="914400" cy="787700"/>
          </a:xfrm>
          <a:prstGeom prst="star7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669 M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4A536C64-E3DE-4135-8794-0E3949838829}"/>
              </a:ext>
            </a:extLst>
          </p:cNvPr>
          <p:cNvSpPr/>
          <p:nvPr/>
        </p:nvSpPr>
        <p:spPr>
          <a:xfrm>
            <a:off x="7363409" y="4985135"/>
            <a:ext cx="1399591" cy="787700"/>
          </a:xfrm>
          <a:prstGeom prst="triangle">
            <a:avLst>
              <a:gd name="adj" fmla="val 47747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62 % rise</a:t>
            </a:r>
          </a:p>
        </p:txBody>
      </p:sp>
    </p:spTree>
    <p:extLst>
      <p:ext uri="{BB962C8B-B14F-4D97-AF65-F5344CB8AC3E}">
        <p14:creationId xmlns:p14="http://schemas.microsoft.com/office/powerpoint/2010/main" val="22037335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83973-5349-4CB2-91B3-0BEA48C9D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20000"/>
          </a:blip>
          <a:srcRect b="63766"/>
          <a:stretch/>
        </p:blipFill>
        <p:spPr>
          <a:xfrm>
            <a:off x="228600" y="661988"/>
            <a:ext cx="8686800" cy="58912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0147AA-2E41-4CB0-BAC5-FC76047D826E}"/>
              </a:ext>
            </a:extLst>
          </p:cNvPr>
          <p:cNvSpPr/>
          <p:nvPr/>
        </p:nvSpPr>
        <p:spPr>
          <a:xfrm>
            <a:off x="297902" y="6553200"/>
            <a:ext cx="6712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Internet Security Threat Report – Volume 22,23 (Symantec)</a:t>
            </a:r>
          </a:p>
        </p:txBody>
      </p:sp>
    </p:spTree>
    <p:extLst>
      <p:ext uri="{BB962C8B-B14F-4D97-AF65-F5344CB8AC3E}">
        <p14:creationId xmlns:p14="http://schemas.microsoft.com/office/powerpoint/2010/main" val="2089322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83973-5349-4CB2-91B3-0BEA48C9D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20000"/>
          </a:blip>
          <a:srcRect t="34877" b="42058"/>
          <a:stretch/>
        </p:blipFill>
        <p:spPr>
          <a:xfrm>
            <a:off x="228600" y="228600"/>
            <a:ext cx="8686800" cy="6172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0147AA-2E41-4CB0-BAC5-FC76047D826E}"/>
              </a:ext>
            </a:extLst>
          </p:cNvPr>
          <p:cNvSpPr/>
          <p:nvPr/>
        </p:nvSpPr>
        <p:spPr>
          <a:xfrm>
            <a:off x="297902" y="6553200"/>
            <a:ext cx="6712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Internet Security Threat Report – Volume 22,23 (Symantec)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ADCBD5-F4DE-4A8E-8CEA-9687E2A35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20000"/>
          </a:blip>
          <a:srcRect l="63158" t="46304" r="23684" b="43494"/>
          <a:stretch/>
        </p:blipFill>
        <p:spPr>
          <a:xfrm>
            <a:off x="7467600" y="3048000"/>
            <a:ext cx="1143000" cy="30062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6EF22-2F1A-45C8-8457-FB4EC782F196}"/>
              </a:ext>
            </a:extLst>
          </p:cNvPr>
          <p:cNvSpPr txBox="1"/>
          <p:nvPr/>
        </p:nvSpPr>
        <p:spPr>
          <a:xfrm>
            <a:off x="7600950" y="250497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113E99-5D1E-4117-8D85-8AC7417279D6}"/>
              </a:ext>
            </a:extLst>
          </p:cNvPr>
          <p:cNvSpPr txBox="1"/>
          <p:nvPr/>
        </p:nvSpPr>
        <p:spPr>
          <a:xfrm>
            <a:off x="7696200" y="4114800"/>
            <a:ext cx="647700" cy="369332"/>
          </a:xfrm>
          <a:prstGeom prst="rect">
            <a:avLst/>
          </a:prstGeom>
          <a:solidFill>
            <a:srgbClr val="FFFE8B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611k</a:t>
            </a:r>
          </a:p>
        </p:txBody>
      </p:sp>
    </p:spTree>
    <p:extLst>
      <p:ext uri="{BB962C8B-B14F-4D97-AF65-F5344CB8AC3E}">
        <p14:creationId xmlns:p14="http://schemas.microsoft.com/office/powerpoint/2010/main" val="1813581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A83973-5349-4CB2-91B3-0BEA48C9DF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contrast="20000"/>
          </a:blip>
          <a:srcRect t="57942"/>
          <a:stretch/>
        </p:blipFill>
        <p:spPr>
          <a:xfrm>
            <a:off x="228600" y="838200"/>
            <a:ext cx="8686800" cy="56387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0147AA-2E41-4CB0-BAC5-FC76047D826E}"/>
              </a:ext>
            </a:extLst>
          </p:cNvPr>
          <p:cNvSpPr/>
          <p:nvPr/>
        </p:nvSpPr>
        <p:spPr>
          <a:xfrm>
            <a:off x="297902" y="6553200"/>
            <a:ext cx="6712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Internet Security Threat Report – Volume 22,23 (Symantec)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963E2-566F-4601-A069-628533BC62B5}"/>
              </a:ext>
            </a:extLst>
          </p:cNvPr>
          <p:cNvSpPr txBox="1"/>
          <p:nvPr/>
        </p:nvSpPr>
        <p:spPr>
          <a:xfrm>
            <a:off x="7539134" y="120787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2017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46DEA83-8B5D-40FE-9028-D4AC8A458B05}"/>
              </a:ext>
            </a:extLst>
          </p:cNvPr>
          <p:cNvSpPr/>
          <p:nvPr/>
        </p:nvSpPr>
        <p:spPr>
          <a:xfrm>
            <a:off x="7315200" y="1676400"/>
            <a:ext cx="1278295" cy="104298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678,497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4193C-F727-4A2F-862A-84096DDD8047}"/>
              </a:ext>
            </a:extLst>
          </p:cNvPr>
          <p:cNvSpPr/>
          <p:nvPr/>
        </p:nvSpPr>
        <p:spPr>
          <a:xfrm>
            <a:off x="7539134" y="2971800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925713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58265" y="205928"/>
            <a:ext cx="5553829" cy="68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65665" rtl="1">
              <a:tabLst>
                <a:tab pos="998497" algn="l"/>
              </a:tabLst>
              <a:defRPr/>
            </a:pPr>
            <a:r>
              <a:rPr lang="en-US" sz="3883" b="1" dirty="0">
                <a:solidFill>
                  <a:prstClr val="white"/>
                </a:solidFill>
              </a:rPr>
              <a:t>CYBER ENVMT - PAKISTAN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FC0670-9DA2-49E2-B475-103C5E138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30067"/>
            <a:ext cx="8686800" cy="652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924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58265" y="205928"/>
            <a:ext cx="5553829" cy="68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65665" rtl="1">
              <a:tabLst>
                <a:tab pos="998497" algn="l"/>
              </a:tabLst>
              <a:defRPr/>
            </a:pPr>
            <a:r>
              <a:rPr lang="en-US" sz="3883" b="1" dirty="0">
                <a:solidFill>
                  <a:prstClr val="white"/>
                </a:solidFill>
              </a:rPr>
              <a:t>CYBER ENVMT - PAKISTAN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40BF07-F85E-4B84-B326-8337DCCC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7591"/>
            <a:ext cx="8763000" cy="646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327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58265" y="205928"/>
            <a:ext cx="5553829" cy="689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65665" rtl="1">
              <a:tabLst>
                <a:tab pos="998497" algn="l"/>
              </a:tabLst>
              <a:defRPr/>
            </a:pPr>
            <a:r>
              <a:rPr lang="en-US" sz="3883" b="1" dirty="0">
                <a:solidFill>
                  <a:prstClr val="white"/>
                </a:solidFill>
              </a:rPr>
              <a:t>CYBER ENVMT - PAKISTAN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7C3CE-2575-4CE2-A11D-BF7DC20C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88" y="545387"/>
            <a:ext cx="7328647" cy="315255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DA3193-8CC2-49CF-B820-2CF62B8FA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88" y="3759350"/>
            <a:ext cx="7328647" cy="289170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9C2E27-C1D8-4A8A-A5BD-0BFA6DC04CD0}"/>
              </a:ext>
            </a:extLst>
          </p:cNvPr>
          <p:cNvSpPr/>
          <p:nvPr/>
        </p:nvSpPr>
        <p:spPr>
          <a:xfrm>
            <a:off x="3025588" y="672353"/>
            <a:ext cx="3092824" cy="3394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71" b="1" dirty="0">
                <a:solidFill>
                  <a:srgbClr val="FF0000"/>
                </a:solidFill>
              </a:rPr>
              <a:t>Total Vulnerabilities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73B8E7-9D3A-4554-868D-A61963B11CB3}"/>
              </a:ext>
            </a:extLst>
          </p:cNvPr>
          <p:cNvSpPr/>
          <p:nvPr/>
        </p:nvSpPr>
        <p:spPr>
          <a:xfrm>
            <a:off x="2743200" y="3896364"/>
            <a:ext cx="3644153" cy="2946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71" b="1" dirty="0">
                <a:solidFill>
                  <a:srgbClr val="FF0000"/>
                </a:solidFill>
              </a:rPr>
              <a:t>Zero Day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1897562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AF1936-E290-437B-8337-83C3C6B52F54}"/>
              </a:ext>
            </a:extLst>
          </p:cNvPr>
          <p:cNvSpPr/>
          <p:nvPr/>
        </p:nvSpPr>
        <p:spPr>
          <a:xfrm>
            <a:off x="1600200" y="2057400"/>
            <a:ext cx="6172200" cy="190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TRENDS – 2018 </a:t>
            </a:r>
          </a:p>
        </p:txBody>
      </p:sp>
    </p:spTree>
    <p:extLst>
      <p:ext uri="{BB962C8B-B14F-4D97-AF65-F5344CB8AC3E}">
        <p14:creationId xmlns:p14="http://schemas.microsoft.com/office/powerpoint/2010/main" val="22112378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ymantec threat report 2019">
            <a:extLst>
              <a:ext uri="{FF2B5EF4-FFF2-40B4-BE49-F238E27FC236}">
                <a16:creationId xmlns:a16="http://schemas.microsoft.com/office/drawing/2014/main" id="{AA1944C6-DE5A-4C9C-9017-28C28005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720508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66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35A428-500A-4F3C-955F-B3334AFC1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62" y="685800"/>
            <a:ext cx="767887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9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36D213-CAAD-47A5-8A5F-8957D25D9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AF1936-E290-437B-8337-83C3C6B52F54}"/>
              </a:ext>
            </a:extLst>
          </p:cNvPr>
          <p:cNvSpPr/>
          <p:nvPr/>
        </p:nvSpPr>
        <p:spPr>
          <a:xfrm>
            <a:off x="1485900" y="2057400"/>
            <a:ext cx="6172200" cy="190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TRENDS – 2018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3C859-577A-449B-9740-933BE689FCDC}"/>
              </a:ext>
            </a:extLst>
          </p:cNvPr>
          <p:cNvSpPr/>
          <p:nvPr/>
        </p:nvSpPr>
        <p:spPr>
          <a:xfrm>
            <a:off x="3162300" y="4114800"/>
            <a:ext cx="2819400" cy="838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EMAILS</a:t>
            </a:r>
          </a:p>
        </p:txBody>
      </p:sp>
    </p:spTree>
    <p:extLst>
      <p:ext uri="{BB962C8B-B14F-4D97-AF65-F5344CB8AC3E}">
        <p14:creationId xmlns:p14="http://schemas.microsoft.com/office/powerpoint/2010/main" val="4140183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548D66-FD3C-4E1E-8E4F-2F5E644EA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8600"/>
            <a:ext cx="8763000" cy="5791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9716AE-0D94-4ED6-87B3-91783AD82B2B}"/>
              </a:ext>
            </a:extLst>
          </p:cNvPr>
          <p:cNvSpPr/>
          <p:nvPr/>
        </p:nvSpPr>
        <p:spPr>
          <a:xfrm>
            <a:off x="297902" y="6553200"/>
            <a:ext cx="6712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Internet Security Threat Report – Volume 24 (Symantec)</a:t>
            </a:r>
          </a:p>
        </p:txBody>
      </p:sp>
    </p:spTree>
    <p:extLst>
      <p:ext uri="{BB962C8B-B14F-4D97-AF65-F5344CB8AC3E}">
        <p14:creationId xmlns:p14="http://schemas.microsoft.com/office/powerpoint/2010/main" val="1338145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129418-4D50-4413-8AB8-FD49E86D2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2400"/>
            <a:ext cx="7162800" cy="6400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377287-AFE6-4C50-A0CD-7E4DACE10D6C}"/>
              </a:ext>
            </a:extLst>
          </p:cNvPr>
          <p:cNvSpPr/>
          <p:nvPr/>
        </p:nvSpPr>
        <p:spPr>
          <a:xfrm>
            <a:off x="297902" y="6553200"/>
            <a:ext cx="67124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 Internet Security Threat Report – Volume 24 (Symantec)</a:t>
            </a:r>
          </a:p>
        </p:txBody>
      </p:sp>
    </p:spTree>
    <p:extLst>
      <p:ext uri="{BB962C8B-B14F-4D97-AF65-F5344CB8AC3E}">
        <p14:creationId xmlns:p14="http://schemas.microsoft.com/office/powerpoint/2010/main" val="2317954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A31429-BAE2-4D1C-8DFC-9A6E7F08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1000"/>
            <a:ext cx="59436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01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61E0B-D9E2-4936-85BB-090A85FC4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92" y="228600"/>
            <a:ext cx="7353808" cy="6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46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E99BC5-733F-47FB-8FF0-DB50BA98F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30422"/>
            <a:ext cx="7696200" cy="639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447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5D0C4-93C8-4776-8300-971F774AD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"/>
            <a:ext cx="4267200" cy="65700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BB4569-A5BF-4281-A04C-707F395A5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600199"/>
            <a:ext cx="4038600" cy="35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87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94666-7CD9-4B7E-A11E-EC72882BE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09600"/>
            <a:ext cx="3733800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CC8943-3EEA-4CA3-B348-30081B140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52400"/>
            <a:ext cx="4952999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98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395A05-7664-4D3D-9A13-C193664EC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304800"/>
            <a:ext cx="6248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510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57B05F-2E2F-4409-BE7E-86F13FFF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28600"/>
            <a:ext cx="4740437" cy="2457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3C410C-A0A4-4A08-974B-E2879D5E8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638" y="3124200"/>
            <a:ext cx="6015560" cy="39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6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FF77CDF7-2C89-4A63-8C13-51ABAEC7CF2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46083" name="Title 4">
            <a:extLst>
              <a:ext uri="{FF2B5EF4-FFF2-40B4-BE49-F238E27FC236}">
                <a16:creationId xmlns:a16="http://schemas.microsoft.com/office/drawing/2014/main" id="{40B1BA62-4741-4963-AE73-26C04CF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38213-D3EC-4675-A263-0C3222C0FD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3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55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24C907-0848-40A2-9E88-6BB79D312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5960"/>
            <a:ext cx="7391400" cy="641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248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F22490-D542-48B1-9D54-FD2214BC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0323"/>
            <a:ext cx="7239000" cy="637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248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EFBE50-27D5-4A2C-A532-11EF07B7C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050"/>
            <a:ext cx="4495800" cy="6838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99335C-0C0B-49CC-8E37-3EFE9109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04800"/>
            <a:ext cx="39624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75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F359C-79DD-41A4-A8F0-5B6AE4488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5300"/>
            <a:ext cx="67806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C06DF-F2EE-4275-A2BB-C24862226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14601"/>
            <a:ext cx="75438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80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04F61-685C-4D8F-A8DC-8F8280F4D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340"/>
          <a:stretch/>
        </p:blipFill>
        <p:spPr>
          <a:xfrm>
            <a:off x="838200" y="170992"/>
            <a:ext cx="7391400" cy="3105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571C0-1A38-420C-8F28-DACA7717B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783"/>
          <a:stretch/>
        </p:blipFill>
        <p:spPr>
          <a:xfrm>
            <a:off x="838200" y="3581401"/>
            <a:ext cx="7391400" cy="295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662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BE8D6D-2FB5-43DC-B430-F8A7EFEB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990600"/>
            <a:ext cx="3810000" cy="464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03E31F-8950-4E7B-9025-84F652C4B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1" y="0"/>
            <a:ext cx="4724398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21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AF1936-E290-437B-8337-83C3C6B52F54}"/>
              </a:ext>
            </a:extLst>
          </p:cNvPr>
          <p:cNvSpPr/>
          <p:nvPr/>
        </p:nvSpPr>
        <p:spPr>
          <a:xfrm>
            <a:off x="1485900" y="2057400"/>
            <a:ext cx="6172200" cy="190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TRENDS – 2018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3C859-577A-449B-9740-933BE689FCDC}"/>
              </a:ext>
            </a:extLst>
          </p:cNvPr>
          <p:cNvSpPr/>
          <p:nvPr/>
        </p:nvSpPr>
        <p:spPr>
          <a:xfrm>
            <a:off x="3162300" y="4114800"/>
            <a:ext cx="2819400" cy="838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MALWARES</a:t>
            </a:r>
          </a:p>
        </p:txBody>
      </p:sp>
    </p:spTree>
    <p:extLst>
      <p:ext uri="{BB962C8B-B14F-4D97-AF65-F5344CB8AC3E}">
        <p14:creationId xmlns:p14="http://schemas.microsoft.com/office/powerpoint/2010/main" val="499063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F7608A-177F-4067-B153-19508DA0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57200"/>
            <a:ext cx="7417070" cy="2671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98C84-6ED3-4B66-9626-D2B68F4A4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0" y="3147478"/>
            <a:ext cx="7417070" cy="350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45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4ABAC5-B25F-4F94-9564-8880D5B8F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"/>
            <a:ext cx="7239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949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76BFCD-604F-42D1-BAB4-2D24E1E5C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81000"/>
            <a:ext cx="7315200" cy="609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6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FF77CDF7-2C89-4A63-8C13-51ABAEC7CF2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46083" name="Title 4">
            <a:extLst>
              <a:ext uri="{FF2B5EF4-FFF2-40B4-BE49-F238E27FC236}">
                <a16:creationId xmlns:a16="http://schemas.microsoft.com/office/drawing/2014/main" id="{40B1BA62-4741-4963-AE73-26C04CF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B0190D-9639-4099-8AFB-AF0CCD928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3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740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216028-F66A-402B-80E1-AB06CE28C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4496"/>
            <a:ext cx="7086600" cy="643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803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F6E273-21B3-4396-A10F-83C5FE04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31502"/>
            <a:ext cx="8001000" cy="63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039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2FCE0F-A226-43CF-9E29-83596376D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04800"/>
            <a:ext cx="66294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61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576630-C69F-48EF-851B-330CF2E8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28600"/>
            <a:ext cx="6172199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899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9D86F0-E140-4643-8C4B-40EEC3B9B7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contrast="-20000"/>
          </a:blip>
          <a:stretch>
            <a:fillRect/>
          </a:stretch>
        </p:blipFill>
        <p:spPr>
          <a:xfrm>
            <a:off x="988026" y="835739"/>
            <a:ext cx="7167948" cy="518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709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B412F-6B98-445D-A627-AEFB4B89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84" y="304800"/>
            <a:ext cx="6926632" cy="24426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44FB54-713B-4768-B1AA-1AB878FE8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181" y="3200400"/>
            <a:ext cx="6721637" cy="235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297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8DE136-C988-4386-AE68-71505BEB8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31" y="685800"/>
            <a:ext cx="7843869" cy="543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08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B77F4-38CA-4EB7-8660-125FCC96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36" y="457200"/>
            <a:ext cx="8174292" cy="560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593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F1566C-B54E-4B70-ACD2-B7F7696C9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85800"/>
            <a:ext cx="8607341" cy="569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230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AAF1936-E290-437B-8337-83C3C6B52F54}"/>
              </a:ext>
            </a:extLst>
          </p:cNvPr>
          <p:cNvSpPr/>
          <p:nvPr/>
        </p:nvSpPr>
        <p:spPr>
          <a:xfrm>
            <a:off x="1485900" y="2057400"/>
            <a:ext cx="6172200" cy="1905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TRENDS – 2018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3C859-577A-449B-9740-933BE689FCDC}"/>
              </a:ext>
            </a:extLst>
          </p:cNvPr>
          <p:cNvSpPr/>
          <p:nvPr/>
        </p:nvSpPr>
        <p:spPr>
          <a:xfrm>
            <a:off x="3162300" y="4114800"/>
            <a:ext cx="2819400" cy="838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WEB ATTACKS</a:t>
            </a:r>
          </a:p>
        </p:txBody>
      </p:sp>
    </p:spTree>
    <p:extLst>
      <p:ext uri="{BB962C8B-B14F-4D97-AF65-F5344CB8AC3E}">
        <p14:creationId xmlns:p14="http://schemas.microsoft.com/office/powerpoint/2010/main" val="4262073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2">
            <a:extLst>
              <a:ext uri="{FF2B5EF4-FFF2-40B4-BE49-F238E27FC236}">
                <a16:creationId xmlns:a16="http://schemas.microsoft.com/office/drawing/2014/main" id="{FF77CDF7-2C89-4A63-8C13-51ABAEC7CF2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125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46083" name="Title 4">
            <a:extLst>
              <a:ext uri="{FF2B5EF4-FFF2-40B4-BE49-F238E27FC236}">
                <a16:creationId xmlns:a16="http://schemas.microsoft.com/office/drawing/2014/main" id="{40B1BA62-4741-4963-AE73-26C04CFFE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82689F-F8AE-4489-825E-7D674CDB90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23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CFDABD-A52B-4A25-8990-042885B9D55C}"/>
              </a:ext>
            </a:extLst>
          </p:cNvPr>
          <p:cNvSpPr/>
          <p:nvPr/>
        </p:nvSpPr>
        <p:spPr>
          <a:xfrm>
            <a:off x="1981200" y="2971800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39519-9B76-4678-9FD2-405667491FD0}"/>
              </a:ext>
            </a:extLst>
          </p:cNvPr>
          <p:cNvSpPr/>
          <p:nvPr/>
        </p:nvSpPr>
        <p:spPr>
          <a:xfrm>
            <a:off x="3962400" y="3068053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5FA09A-870D-45E0-BB90-FCE4CD5A25E8}"/>
              </a:ext>
            </a:extLst>
          </p:cNvPr>
          <p:cNvSpPr/>
          <p:nvPr/>
        </p:nvSpPr>
        <p:spPr>
          <a:xfrm>
            <a:off x="4267200" y="2306136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AD8CB2-A484-4EC1-B162-82ADFA3AA4E9}"/>
              </a:ext>
            </a:extLst>
          </p:cNvPr>
          <p:cNvSpPr/>
          <p:nvPr/>
        </p:nvSpPr>
        <p:spPr>
          <a:xfrm>
            <a:off x="4724400" y="2999874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DECECF-6B0D-4318-8742-1423D94ED840}"/>
              </a:ext>
            </a:extLst>
          </p:cNvPr>
          <p:cNvSpPr/>
          <p:nvPr/>
        </p:nvSpPr>
        <p:spPr>
          <a:xfrm>
            <a:off x="5289884" y="3635626"/>
            <a:ext cx="457200" cy="381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79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26E852-BEC0-4C89-B813-22B13122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81000"/>
            <a:ext cx="7315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61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DC1AAB-0DBC-4013-A6F0-897DFA11B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293"/>
          <a:stretch/>
        </p:blipFill>
        <p:spPr>
          <a:xfrm>
            <a:off x="1052807" y="304800"/>
            <a:ext cx="7038386" cy="1981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9717F5-D7D1-43D4-8C84-0AFC001DA9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46" b="29468"/>
          <a:stretch/>
        </p:blipFill>
        <p:spPr>
          <a:xfrm>
            <a:off x="1052807" y="2298492"/>
            <a:ext cx="7038386" cy="22735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00D24E-8EDC-44DA-9FC3-DE1E1F1634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989" r="35042"/>
          <a:stretch/>
        </p:blipFill>
        <p:spPr>
          <a:xfrm>
            <a:off x="1090282" y="4648200"/>
            <a:ext cx="6834518" cy="21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500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AAB15-7725-4FC0-A7F5-3B12C317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8364"/>
            <a:ext cx="7239000" cy="670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392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844C8F-7D30-448D-9257-5F8730715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81000"/>
            <a:ext cx="80772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52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7DAEDC-7175-45B4-B9AE-7033E1E73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33399"/>
            <a:ext cx="8077200" cy="5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47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/>
          </p:cNvSpPr>
          <p:nvPr/>
        </p:nvSpPr>
        <p:spPr>
          <a:xfrm>
            <a:off x="152400" y="2745159"/>
            <a:ext cx="8763000" cy="13676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lvl="0" algn="ctr">
              <a:spcBef>
                <a:spcPts val="105"/>
              </a:spcBef>
            </a:pPr>
            <a:r>
              <a:rPr lang="en-US" sz="4400" spc="-30" dirty="0">
                <a:solidFill>
                  <a:srgbClr val="FF0000"/>
                </a:solidFill>
                <a:latin typeface="Calibri Light"/>
                <a:cs typeface="Calibri Light"/>
              </a:rPr>
              <a:t>So, </a:t>
            </a:r>
            <a:r>
              <a:rPr lang="en-US" sz="4400" spc="-25" dirty="0">
                <a:solidFill>
                  <a:srgbClr val="FF0000"/>
                </a:solidFill>
                <a:latin typeface="Calibri Light"/>
                <a:cs typeface="Calibri Light"/>
              </a:rPr>
              <a:t>what </a:t>
            </a:r>
            <a:r>
              <a:rPr lang="en-US" sz="4400" spc="-10" dirty="0">
                <a:solidFill>
                  <a:srgbClr val="FF0000"/>
                </a:solidFill>
                <a:latin typeface="Calibri Light"/>
                <a:cs typeface="Calibri Light"/>
              </a:rPr>
              <a:t>do </a:t>
            </a:r>
            <a:r>
              <a:rPr lang="en-US" sz="4400" spc="-50" dirty="0">
                <a:solidFill>
                  <a:srgbClr val="FF0000"/>
                </a:solidFill>
                <a:latin typeface="Calibri Light"/>
                <a:cs typeface="Calibri Light"/>
              </a:rPr>
              <a:t>attackers </a:t>
            </a:r>
            <a:r>
              <a:rPr lang="en-US" sz="4400" spc="-25" dirty="0">
                <a:solidFill>
                  <a:srgbClr val="FF0000"/>
                </a:solidFill>
                <a:latin typeface="Calibri Light"/>
                <a:cs typeface="Calibri Light"/>
              </a:rPr>
              <a:t>gain </a:t>
            </a:r>
            <a:r>
              <a:rPr lang="en-US" sz="4400" spc="-30" dirty="0">
                <a:solidFill>
                  <a:srgbClr val="FF0000"/>
                </a:solidFill>
                <a:latin typeface="Calibri Light"/>
                <a:cs typeface="Calibri Light"/>
              </a:rPr>
              <a:t>from </a:t>
            </a:r>
            <a:r>
              <a:rPr lang="en-US" sz="4400" spc="-15" dirty="0">
                <a:solidFill>
                  <a:srgbClr val="FF0000"/>
                </a:solidFill>
                <a:latin typeface="Calibri Light"/>
                <a:cs typeface="Calibri Light"/>
              </a:rPr>
              <a:t>security</a:t>
            </a:r>
            <a:r>
              <a:rPr lang="en-US" sz="4400" spc="-215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lang="en-US" sz="4400" spc="-20" dirty="0">
                <a:solidFill>
                  <a:srgbClr val="FF0000"/>
                </a:solidFill>
                <a:latin typeface="Calibri Light"/>
                <a:cs typeface="Calibri Light"/>
              </a:rPr>
              <a:t>vulnerabilities….. ???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/>
              <a:ea typeface="+mj-ea"/>
              <a:cs typeface="Calibri Ligh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2301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779DF-5B3E-48E5-81D9-E0B42D2B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2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1A6848-9A0C-40F4-9853-89D939A3E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5400"/>
            <a:ext cx="9144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87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779DF-5B3E-48E5-81D9-E0B42D2B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2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BE6A93-66BF-41CB-B32F-DC448D962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00200"/>
            <a:ext cx="9144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462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779DF-5B3E-48E5-81D9-E0B42D2B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2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9286B2-BB41-44C0-8433-CD55D425E0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0459"/>
          <a:stretch/>
        </p:blipFill>
        <p:spPr>
          <a:xfrm>
            <a:off x="57150" y="1238249"/>
            <a:ext cx="8991600" cy="514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4BD93-CBA2-436F-8447-540833D85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81"/>
          <a:stretch/>
        </p:blipFill>
        <p:spPr>
          <a:xfrm>
            <a:off x="57150" y="1752600"/>
            <a:ext cx="8991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867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779DF-5B3E-48E5-81D9-E0B42D2B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222"/>
          <a:stretch/>
        </p:blipFill>
        <p:spPr>
          <a:xfrm>
            <a:off x="0" y="0"/>
            <a:ext cx="9144000" cy="1219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BA3DE0-9AAA-4D70-ACBE-FAB6D024B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" y="1447799"/>
            <a:ext cx="9124950" cy="52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24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44887</TotalTime>
  <Words>3641</Words>
  <Application>Microsoft Office PowerPoint</Application>
  <PresentationFormat>On-screen Show (4:3)</PresentationFormat>
  <Paragraphs>731</Paragraphs>
  <Slides>183</Slides>
  <Notes>175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183</vt:i4>
      </vt:variant>
    </vt:vector>
  </HeadingPairs>
  <TitlesOfParts>
    <vt:vector size="193" baseType="lpstr">
      <vt:lpstr>Arial</vt:lpstr>
      <vt:lpstr>Calibri</vt:lpstr>
      <vt:lpstr>Calibri Light</vt:lpstr>
      <vt:lpstr>Courier New</vt:lpstr>
      <vt:lpstr>Times New Roman</vt:lpstr>
      <vt:lpstr>Wingdings</vt:lpstr>
      <vt:lpstr>Wingdings 2</vt:lpstr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Sohaib</dc:creator>
  <cp:lastModifiedBy>Sohaib Khan</cp:lastModifiedBy>
  <cp:revision>456</cp:revision>
  <dcterms:created xsi:type="dcterms:W3CDTF">2006-08-16T00:00:00Z</dcterms:created>
  <dcterms:modified xsi:type="dcterms:W3CDTF">2020-12-06T15:55:20Z</dcterms:modified>
</cp:coreProperties>
</file>